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454" r:id="rId2"/>
    <p:sldId id="597" r:id="rId3"/>
    <p:sldId id="545" r:id="rId4"/>
    <p:sldId id="598" r:id="rId5"/>
    <p:sldId id="546" r:id="rId6"/>
    <p:sldId id="547" r:id="rId7"/>
    <p:sldId id="548" r:id="rId8"/>
    <p:sldId id="549" r:id="rId9"/>
    <p:sldId id="550" r:id="rId10"/>
    <p:sldId id="551" r:id="rId11"/>
    <p:sldId id="552" r:id="rId12"/>
    <p:sldId id="553" r:id="rId13"/>
    <p:sldId id="554" r:id="rId14"/>
    <p:sldId id="555" r:id="rId15"/>
    <p:sldId id="556" r:id="rId16"/>
    <p:sldId id="557" r:id="rId17"/>
    <p:sldId id="558" r:id="rId18"/>
    <p:sldId id="559" r:id="rId19"/>
    <p:sldId id="560" r:id="rId20"/>
    <p:sldId id="561" r:id="rId21"/>
    <p:sldId id="562" r:id="rId22"/>
    <p:sldId id="589" r:id="rId23"/>
    <p:sldId id="590" r:id="rId24"/>
    <p:sldId id="591" r:id="rId25"/>
    <p:sldId id="592" r:id="rId26"/>
    <p:sldId id="593" r:id="rId27"/>
    <p:sldId id="594" r:id="rId28"/>
    <p:sldId id="595" r:id="rId29"/>
    <p:sldId id="596" r:id="rId30"/>
    <p:sldId id="566" r:id="rId31"/>
    <p:sldId id="567" r:id="rId32"/>
    <p:sldId id="568" r:id="rId33"/>
    <p:sldId id="569" r:id="rId34"/>
    <p:sldId id="570" r:id="rId35"/>
    <p:sldId id="571" r:id="rId36"/>
    <p:sldId id="588" r:id="rId37"/>
    <p:sldId id="572" r:id="rId38"/>
    <p:sldId id="573" r:id="rId39"/>
    <p:sldId id="574" r:id="rId40"/>
    <p:sldId id="575" r:id="rId41"/>
    <p:sldId id="576" r:id="rId42"/>
    <p:sldId id="577" r:id="rId43"/>
    <p:sldId id="578" r:id="rId44"/>
    <p:sldId id="579" r:id="rId45"/>
    <p:sldId id="580" r:id="rId46"/>
    <p:sldId id="581" r:id="rId47"/>
    <p:sldId id="582" r:id="rId48"/>
    <p:sldId id="583" r:id="rId49"/>
    <p:sldId id="584" r:id="rId50"/>
    <p:sldId id="585" r:id="rId51"/>
    <p:sldId id="586" r:id="rId52"/>
    <p:sldId id="587" r:id="rId53"/>
  </p:sldIdLst>
  <p:sldSz cx="9144000" cy="6858000" type="screen4x3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scaleToFitPaper="1" frameSlides="1"/>
  <p:clrMru>
    <a:srgbClr val="0000FF"/>
    <a:srgbClr val="990000"/>
    <a:srgbClr val="FF0000"/>
    <a:srgbClr val="FF9900"/>
    <a:srgbClr val="FFFF00"/>
    <a:srgbClr val="8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103" autoAdjust="0"/>
    <p:restoredTop sz="95337" autoAdjust="0"/>
  </p:normalViewPr>
  <p:slideViewPr>
    <p:cSldViewPr>
      <p:cViewPr>
        <p:scale>
          <a:sx n="75" d="100"/>
          <a:sy n="75" d="100"/>
        </p:scale>
        <p:origin x="-37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>
            <a:lvl1pPr defTabSz="910378" eaLnBrk="1" hangingPunct="1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798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>
            <a:lvl1pPr algn="r" defTabSz="910378" eaLnBrk="1" hangingPunct="1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798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b" anchorCtr="0" compatLnSpc="1">
            <a:prstTxWarp prst="textNoShape">
              <a:avLst/>
            </a:prstTxWarp>
          </a:bodyPr>
          <a:lstStyle>
            <a:lvl1pPr defTabSz="910378" eaLnBrk="1" hangingPunct="1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80538"/>
            <a:ext cx="294798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b" anchorCtr="0" compatLnSpc="1">
            <a:prstTxWarp prst="textNoShape">
              <a:avLst/>
            </a:prstTxWarp>
          </a:bodyPr>
          <a:lstStyle>
            <a:lvl1pPr algn="r" defTabSz="909638" eaLnBrk="1" hangingPunct="1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13C75929-1994-4D83-8663-C5CDDDF135C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>
            <a:lvl1pPr defTabSz="910378" eaLnBrk="1" hangingPunct="1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798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>
            <a:lvl1pPr algn="r" defTabSz="910378" eaLnBrk="1" hangingPunct="1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3450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689475"/>
            <a:ext cx="49815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798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b" anchorCtr="0" compatLnSpc="1">
            <a:prstTxWarp prst="textNoShape">
              <a:avLst/>
            </a:prstTxWarp>
          </a:bodyPr>
          <a:lstStyle>
            <a:lvl1pPr defTabSz="910378" eaLnBrk="1" hangingPunct="1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80538"/>
            <a:ext cx="294798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25" tIns="45511" rIns="91025" bIns="45511" numCol="1" anchor="b" anchorCtr="0" compatLnSpc="1">
            <a:prstTxWarp prst="textNoShape">
              <a:avLst/>
            </a:prstTxWarp>
          </a:bodyPr>
          <a:lstStyle>
            <a:lvl1pPr algn="r" defTabSz="909638" eaLnBrk="1" hangingPunct="1">
              <a:defRPr sz="13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D3C2EDE-B144-4DFF-83A7-A0740A41AF2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25F879-3F12-4260-9A31-8DFAD84DB5D9}" type="slidenum">
              <a:rPr lang="zh-TW" altLang="en-US" smtClean="0">
                <a:latin typeface="Arial" pitchFamily="34" charset="0"/>
              </a:rPr>
              <a:pPr/>
              <a:t>0</a:t>
            </a:fld>
            <a:endParaRPr lang="en-US" altLang="zh-TW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- CROW, F. C. 1977. Shadow algorithms for computer graphics. SIGGRAPH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Graph. 11 (July), 242–248.</a:t>
            </a:r>
          </a:p>
          <a:p>
            <a:r>
              <a:rPr lang="en-US" sz="1200" dirty="0" smtClean="0"/>
              <a:t>- WILLIAMS, L. 1978. Casting curved shadows on curved surfaces. SIGGRAPH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Graph. 12 (August), 270–274.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63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aint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750" y="3524250"/>
            <a:ext cx="8137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9" descr="UN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14313" y="5781675"/>
            <a:ext cx="2357437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684213" y="1268413"/>
            <a:ext cx="7772400" cy="1944687"/>
          </a:xfrm>
        </p:spPr>
        <p:txBody>
          <a:bodyPr anchorCtr="1"/>
          <a:lstStyle>
            <a:lvl1pPr>
              <a:lnSpc>
                <a:spcPct val="120000"/>
              </a:lnSpc>
              <a:spcBef>
                <a:spcPct val="20000"/>
              </a:spcBef>
              <a:defRPr sz="4400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03350" y="3789363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 sz="3200"/>
            </a:lvl1pPr>
          </a:lstStyle>
          <a:p>
            <a:r>
              <a:rPr lang="en-US" altLang="zh-TW"/>
              <a:t>Name and affiliation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81C48-0BE9-4009-B095-72361CF6B15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9912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228600"/>
            <a:ext cx="5678487" cy="59912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B1376-06EC-432C-B829-091C1080E54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85A88-111F-4F2F-BB24-A0225D9C32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F59B8-7321-425F-A89B-EFDAD41DD2D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268413"/>
            <a:ext cx="3810000" cy="4951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268413"/>
            <a:ext cx="3810000" cy="4951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DAF04-7018-494E-8627-1282FC413E5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EE40D-3C4B-4A0B-9BC0-842ACC5F620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DB811-F7A3-4EB3-ACD0-30FBB9D2C61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076B9-B258-406A-9443-C1C21803D0B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77621-EA2F-440D-9CFE-8A060567906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5715D-7D30-43B3-B275-BFBAAA89128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340475"/>
            <a:ext cx="403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268413"/>
            <a:ext cx="77724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7600" y="6248400"/>
            <a:ext cx="99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F38D0E43-A9F2-4501-97A3-E9A5E95A0A5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4" name="Picture 15" descr="paint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288" y="1052513"/>
            <a:ext cx="8137525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圖片 7" descr="UNlogo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2875" y="6169025"/>
            <a:ext cx="1643063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Comic Sans MS" pitchFamily="66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15000"/>
        </a:spcBef>
        <a:spcAft>
          <a:spcPct val="0"/>
        </a:spcAft>
        <a:buClr>
          <a:srgbClr val="0000FF"/>
        </a:buClr>
        <a:buSzPct val="60000"/>
        <a:buFont typeface="Wingdings" pitchFamily="2" charset="2"/>
        <a:buChar char="u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15000"/>
        </a:spcBef>
        <a:spcAft>
          <a:spcPct val="0"/>
        </a:spcAft>
        <a:buClr>
          <a:srgbClr val="FF9900"/>
        </a:buClr>
        <a:buSzPct val="70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ct val="15000"/>
        </a:spcBef>
        <a:spcAft>
          <a:spcPct val="0"/>
        </a:spcAft>
        <a:buClr>
          <a:schemeClr val="tx1"/>
        </a:buClr>
        <a:buFont typeface="Arial" pitchFamily="34" charset="0"/>
        <a:buChar char="‒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Times New Roman" pitchFamily="18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jective_texture_mapping" TargetMode="External"/><Relationship Id="rId2" Type="http://schemas.openxmlformats.org/officeDocument/2006/relationships/hyperlink" Target="http://developer.nvidia.com/object/Projective_Texture_Mapp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mbermoon.com/shadowmappingdoc.html" TargetMode="External"/><Relationship Id="rId5" Type="http://schemas.openxmlformats.org/officeDocument/2006/relationships/hyperlink" Target="http://www.gamedev.net/community/forums/topic.asp?topic_id=316147" TargetMode="External"/><Relationship Id="rId4" Type="http://schemas.openxmlformats.org/officeDocument/2006/relationships/hyperlink" Target="http://www.paulsprojects.net/tutorials/smt/smt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1071563"/>
            <a:ext cx="7772400" cy="2141537"/>
          </a:xfrm>
        </p:spPr>
        <p:txBody>
          <a:bodyPr/>
          <a:lstStyle/>
          <a:p>
            <a:pPr eaLnBrk="1" hangingPunct="1"/>
            <a:r>
              <a:rPr lang="en-GB" altLang="zh-TW" smtClean="0"/>
              <a:t>COMP 3069</a:t>
            </a:r>
            <a:br>
              <a:rPr lang="en-GB" altLang="zh-TW" smtClean="0"/>
            </a:br>
            <a:r>
              <a:rPr lang="en-US" altLang="zh-TW" smtClean="0"/>
              <a:t>Computer Graphics</a:t>
            </a:r>
          </a:p>
        </p:txBody>
      </p:sp>
      <p:sp>
        <p:nvSpPr>
          <p:cNvPr id="717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89363"/>
            <a:ext cx="6400800" cy="24971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latin typeface="+mj-lt"/>
                <a:ea typeface="新細明體" pitchFamily="18" charset="-120"/>
              </a:rPr>
              <a:t>Lecture 9: </a:t>
            </a:r>
          </a:p>
          <a:p>
            <a:pPr eaLnBrk="1" hangingPunct="1">
              <a:defRPr/>
            </a:pPr>
            <a:r>
              <a:rPr lang="en-US" altLang="zh-TW" dirty="0" smtClean="0">
                <a:latin typeface="+mj-lt"/>
                <a:ea typeface="新細明體" pitchFamily="18" charset="-120"/>
              </a:rPr>
              <a:t>Shadows</a:t>
            </a:r>
          </a:p>
          <a:p>
            <a:pPr eaLnBrk="1" hangingPunct="1">
              <a:defRPr/>
            </a:pPr>
            <a:endParaRPr lang="en-US" altLang="zh-TW" dirty="0" smtClean="0">
              <a:latin typeface="+mj-lt"/>
              <a:ea typeface="新細明體" pitchFamily="18" charset="-120"/>
            </a:endParaRPr>
          </a:p>
          <a:p>
            <a:pPr eaLnBrk="1" hangingPunct="1">
              <a:defRPr/>
            </a:pPr>
            <a:r>
              <a:rPr lang="en-US" altLang="zh-TW" dirty="0" smtClean="0">
                <a:latin typeface="+mj-lt"/>
                <a:ea typeface="新細明體" pitchFamily="18" charset="-120"/>
              </a:rPr>
              <a:t>Autumn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algorithms that are commonly used are:</a:t>
            </a:r>
          </a:p>
          <a:p>
            <a:pPr lvl="1"/>
            <a:r>
              <a:rPr lang="en-US" dirty="0" smtClean="0">
                <a:solidFill>
                  <a:srgbClr val="990000"/>
                </a:solidFill>
              </a:rPr>
              <a:t>Shadow volumes </a:t>
            </a:r>
            <a:r>
              <a:rPr lang="en-US" dirty="0" smtClean="0"/>
              <a:t>(Crow, 1977)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Shadow mapping </a:t>
            </a:r>
            <a:r>
              <a:rPr lang="en-US" dirty="0" smtClean="0"/>
              <a:t>(Williams, 1978)</a:t>
            </a:r>
          </a:p>
          <a:p>
            <a:r>
              <a:rPr lang="en-US" dirty="0" smtClean="0"/>
              <a:t>Both algorithms have advantages and disadvantages and many variants</a:t>
            </a:r>
          </a:p>
          <a:p>
            <a:r>
              <a:rPr lang="en-US" dirty="0" smtClean="0"/>
              <a:t>Still an active research area:</a:t>
            </a:r>
          </a:p>
          <a:p>
            <a:pPr lvl="1"/>
            <a:r>
              <a:rPr lang="en-US" dirty="0" smtClean="0"/>
              <a:t>An improved shadow volume algorithm presented at </a:t>
            </a:r>
            <a:r>
              <a:rPr lang="en-US" dirty="0" err="1" smtClean="0"/>
              <a:t>Siggraph</a:t>
            </a:r>
            <a:r>
              <a:rPr lang="en-US" dirty="0" smtClean="0"/>
              <a:t> Asia 2012:  </a:t>
            </a:r>
            <a:r>
              <a:rPr lang="en-US" dirty="0" smtClean="0">
                <a:solidFill>
                  <a:srgbClr val="C00000"/>
                </a:solidFill>
              </a:rPr>
              <a:t>An Efficient Alias-free Shadow Algorithm for Opaque and Transparent Objects using per-triangle Shadow Volumes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by </a:t>
            </a:r>
            <a:r>
              <a:rPr lang="en-US" dirty="0" err="1" smtClean="0"/>
              <a:t>Sintorn</a:t>
            </a:r>
            <a:r>
              <a:rPr lang="en-US" dirty="0" smtClean="0"/>
              <a:t> et al.</a:t>
            </a:r>
          </a:p>
          <a:p>
            <a:r>
              <a:rPr lang="en-US" dirty="0" smtClean="0"/>
              <a:t>Here, we study the basic versions of these algorithms.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 is to create a 3D shape that represents the shadow that is casted by an object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32029" y="3251537"/>
            <a:ext cx="34036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44729" y="4220070"/>
            <a:ext cx="3873500" cy="549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38379" y="4781887"/>
            <a:ext cx="3575050" cy="416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22929" y="3251537"/>
            <a:ext cx="469900" cy="977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788029" y="4223087"/>
            <a:ext cx="304800" cy="971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616579" y="3264237"/>
            <a:ext cx="177800" cy="1936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359279" y="3264237"/>
            <a:ext cx="1246554" cy="55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883029" y="4223087"/>
            <a:ext cx="220345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895729" y="4428959"/>
            <a:ext cx="774700" cy="1116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41879" y="5086687"/>
            <a:ext cx="939800" cy="110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>
            <a:off x="3679829" y="3708737"/>
            <a:ext cx="1371600" cy="1219200"/>
          </a:xfrm>
          <a:prstGeom prst="triangle">
            <a:avLst/>
          </a:prstGeom>
          <a:ln>
            <a:solidFill>
              <a:srgbClr val="FF0000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55829" y="4699337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1029" y="48517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900892" y="5068669"/>
            <a:ext cx="97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</a:t>
            </a:r>
          </a:p>
          <a:p>
            <a:r>
              <a:rPr lang="en-US" dirty="0" smtClean="0"/>
              <a:t>caster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400800" y="3849469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volume</a:t>
            </a:r>
          </a:p>
          <a:p>
            <a:r>
              <a:rPr lang="en-US" dirty="0" smtClean="0"/>
              <a:t>(extends to infinity)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876800" y="3087469"/>
            <a:ext cx="152400" cy="152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611446" y="2706469"/>
            <a:ext cx="1246554" cy="5588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91200" y="5197337"/>
            <a:ext cx="1371600" cy="16136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72782" y="3988221"/>
            <a:ext cx="1674622" cy="2413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929058" y="2639793"/>
            <a:ext cx="146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Unshadowed</a:t>
            </a:r>
            <a:r>
              <a:rPr lang="en-US" dirty="0" smtClean="0"/>
              <a:t> </a:t>
            </a:r>
          </a:p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257800" y="5678269"/>
            <a:ext cx="119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Shadowed </a:t>
            </a:r>
          </a:p>
          <a:p>
            <a:r>
              <a:rPr lang="en-US" dirty="0" smtClean="0"/>
              <a:t>object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5340350" y="4611469"/>
            <a:ext cx="336550" cy="1047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257800" y="4535269"/>
            <a:ext cx="152400" cy="1524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29662"/>
            <a:ext cx="8215370" cy="4951412"/>
          </a:xfrm>
        </p:spPr>
        <p:txBody>
          <a:bodyPr/>
          <a:lstStyle/>
          <a:p>
            <a:r>
              <a:rPr lang="en-US" dirty="0" smtClean="0"/>
              <a:t>A shadow volume can be created for any arbitrary object.</a:t>
            </a:r>
          </a:p>
          <a:p>
            <a:r>
              <a:rPr lang="en-US" dirty="0" smtClean="0"/>
              <a:t>We need to determine the </a:t>
            </a:r>
            <a:r>
              <a:rPr lang="en-US" i="1" dirty="0" smtClean="0">
                <a:solidFill>
                  <a:srgbClr val="C00000"/>
                </a:solidFill>
              </a:rPr>
              <a:t>contour edges </a:t>
            </a:r>
            <a:r>
              <a:rPr lang="en-US" dirty="0" smtClean="0"/>
              <a:t>(</a:t>
            </a:r>
            <a:r>
              <a:rPr lang="en-US" i="1" dirty="0" smtClean="0">
                <a:solidFill>
                  <a:srgbClr val="0000FF"/>
                </a:solidFill>
              </a:rPr>
              <a:t>silhouette-edges</a:t>
            </a:r>
            <a:r>
              <a:rPr lang="en-US" dirty="0" smtClean="0"/>
              <a:t>) of the object as seen from the light source</a:t>
            </a:r>
          </a:p>
          <a:p>
            <a:r>
              <a:rPr lang="en-US" dirty="0" smtClean="0"/>
              <a:t>A </a:t>
            </a:r>
            <a:r>
              <a:rPr lang="en-US" i="1" dirty="0" smtClean="0">
                <a:solidFill>
                  <a:srgbClr val="C00000"/>
                </a:solidFill>
              </a:rPr>
              <a:t>contour edge </a:t>
            </a:r>
            <a:r>
              <a:rPr lang="en-US" dirty="0" smtClean="0"/>
              <a:t>has one adjacent polygon </a:t>
            </a:r>
            <a:r>
              <a:rPr lang="en-US" i="1" dirty="0" smtClean="0">
                <a:solidFill>
                  <a:srgbClr val="0070C0"/>
                </a:solidFill>
              </a:rPr>
              <a:t>facing the light source</a:t>
            </a:r>
            <a:r>
              <a:rPr lang="en-US" dirty="0" smtClean="0"/>
              <a:t> and the other </a:t>
            </a:r>
            <a:r>
              <a:rPr lang="en-US" i="1" dirty="0" smtClean="0">
                <a:solidFill>
                  <a:srgbClr val="7030A0"/>
                </a:solidFill>
              </a:rPr>
              <a:t>away from the light source</a:t>
            </a:r>
          </a:p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7936" y="4286256"/>
            <a:ext cx="252285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6991" y="4286256"/>
            <a:ext cx="222821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5994204" y="5078647"/>
            <a:ext cx="28575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Edges</a:t>
            </a:r>
            <a:endParaRPr lang="en-US" dirty="0"/>
          </a:p>
        </p:txBody>
      </p:sp>
      <p:sp>
        <p:nvSpPr>
          <p:cNvPr id="106" name="Content Placeholder 2"/>
          <p:cNvSpPr>
            <a:spLocks noGrp="1"/>
          </p:cNvSpPr>
          <p:nvPr>
            <p:ph idx="1"/>
          </p:nvPr>
        </p:nvSpPr>
        <p:spPr>
          <a:xfrm>
            <a:off x="653733" y="1245553"/>
            <a:ext cx="7772400" cy="495141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>
                <a:solidFill>
                  <a:srgbClr val="C00000"/>
                </a:solidFill>
              </a:rPr>
              <a:t>contour edge </a:t>
            </a:r>
            <a:r>
              <a:rPr lang="en-US" dirty="0" smtClean="0"/>
              <a:t>has one adjacent polygon </a:t>
            </a:r>
            <a:r>
              <a:rPr lang="en-US" i="1" dirty="0" smtClean="0">
                <a:solidFill>
                  <a:srgbClr val="0070C0"/>
                </a:solidFill>
              </a:rPr>
              <a:t>facing the light source</a:t>
            </a:r>
            <a:r>
              <a:rPr lang="en-US" dirty="0" smtClean="0"/>
              <a:t> and the other </a:t>
            </a:r>
            <a:r>
              <a:rPr lang="en-US" i="1" dirty="0" smtClean="0">
                <a:solidFill>
                  <a:srgbClr val="7030A0"/>
                </a:solidFill>
              </a:rPr>
              <a:t>away from the light source</a:t>
            </a:r>
          </a:p>
          <a:p>
            <a:r>
              <a:rPr lang="en-US" dirty="0" smtClean="0"/>
              <a:t>We can use dot product to decide whether a face is toward or away from the light source</a:t>
            </a:r>
          </a:p>
          <a:p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590800" y="542544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0" y="557784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grpSp>
        <p:nvGrpSpPr>
          <p:cNvPr id="5" name="Group 82"/>
          <p:cNvGrpSpPr/>
          <p:nvPr/>
        </p:nvGrpSpPr>
        <p:grpSpPr>
          <a:xfrm>
            <a:off x="3787771" y="3801489"/>
            <a:ext cx="2671528" cy="2446911"/>
            <a:chOff x="3581400" y="3505200"/>
            <a:chExt cx="1679369" cy="15381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14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/>
          <p:nvPr/>
        </p:nvCxnSpPr>
        <p:spPr>
          <a:xfrm flipH="1" flipV="1">
            <a:off x="3863971" y="4182489"/>
            <a:ext cx="5334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>
            <a:off x="4297066" y="5305148"/>
            <a:ext cx="613365" cy="3492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4930771" y="3496689"/>
            <a:ext cx="9144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643570" y="5072074"/>
            <a:ext cx="428628" cy="71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164580" y="5570220"/>
            <a:ext cx="1765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Shadow </a:t>
            </a:r>
          </a:p>
          <a:p>
            <a:r>
              <a:rPr lang="en-US" dirty="0" smtClean="0"/>
              <a:t>caster object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3048000" y="3864709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</a:t>
            </a:r>
          </a:p>
          <a:p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29" name="Straight Arrow Connector 91"/>
          <p:cNvCxnSpPr/>
          <p:nvPr/>
        </p:nvCxnSpPr>
        <p:spPr>
          <a:xfrm rot="5400000" flipH="1" flipV="1">
            <a:off x="5809306" y="3962404"/>
            <a:ext cx="439106" cy="372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Contour Edges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94346" y="993442"/>
            <a:ext cx="7772400" cy="5857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transform the light to the coordinate system of the object</a:t>
            </a:r>
          </a:p>
          <a:p>
            <a:r>
              <a:rPr lang="en-US" dirty="0" err="1" smtClean="0"/>
              <a:t>LightPosition</a:t>
            </a:r>
            <a:r>
              <a:rPr lang="en-US" dirty="0" smtClean="0"/>
              <a:t> = Inverse(</a:t>
            </a:r>
            <a:r>
              <a:rPr lang="en-US" dirty="0" err="1" smtClean="0"/>
              <a:t>ObjectWorldMatrix</a:t>
            </a:r>
            <a:r>
              <a:rPr lang="en-US" dirty="0"/>
              <a:t>) * </a:t>
            </a:r>
            <a:r>
              <a:rPr lang="en-US" dirty="0" err="1" smtClean="0"/>
              <a:t>LightPosition</a:t>
            </a:r>
            <a:r>
              <a:rPr lang="en-US" dirty="0" smtClean="0"/>
              <a:t>;</a:t>
            </a:r>
          </a:p>
          <a:p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i="1" dirty="0" smtClean="0"/>
              <a:t>every polygon) </a:t>
            </a:r>
            <a:r>
              <a:rPr lang="en-US" b="1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IncidentLightDir</a:t>
            </a:r>
            <a:r>
              <a:rPr lang="en-US" dirty="0" smtClean="0"/>
              <a:t> = </a:t>
            </a:r>
            <a:r>
              <a:rPr lang="en-US" dirty="0" err="1" smtClean="0"/>
              <a:t>AveragePolyPosition</a:t>
            </a:r>
            <a:r>
              <a:rPr lang="en-US" dirty="0" smtClean="0"/>
              <a:t> - </a:t>
            </a:r>
            <a:r>
              <a:rPr lang="en-US" dirty="0" err="1" smtClean="0"/>
              <a:t>LightPosition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if the polygon faces away from the light source....</a:t>
            </a:r>
          </a:p>
          <a:p>
            <a:r>
              <a:rPr lang="en-US" dirty="0" smtClean="0"/>
              <a:t>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DotProduct</a:t>
            </a:r>
            <a:r>
              <a:rPr lang="en-US" dirty="0" smtClean="0"/>
              <a:t>(</a:t>
            </a:r>
            <a:r>
              <a:rPr lang="en-US" dirty="0" err="1" smtClean="0"/>
              <a:t>IncidentLightDir</a:t>
            </a:r>
            <a:r>
              <a:rPr lang="en-US" dirty="0" smtClean="0"/>
              <a:t>, </a:t>
            </a:r>
            <a:r>
              <a:rPr lang="en-US" dirty="0" err="1" smtClean="0"/>
              <a:t>PolygonNormal</a:t>
            </a:r>
            <a:r>
              <a:rPr lang="en-US" dirty="0" smtClean="0"/>
              <a:t>) &gt;= 0.0) </a:t>
            </a:r>
            <a:r>
              <a:rPr lang="en-US" b="1" dirty="0" smtClean="0"/>
              <a:t>{</a:t>
            </a:r>
          </a:p>
          <a:p>
            <a:r>
              <a:rPr lang="en-US" dirty="0" smtClean="0"/>
              <a:t>  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i="1" dirty="0" smtClean="0"/>
              <a:t>every edge of the polygon) </a:t>
            </a:r>
            <a:r>
              <a:rPr lang="en-US" b="1" i="1" dirty="0" smtClean="0"/>
              <a:t>{</a:t>
            </a:r>
          </a:p>
          <a:p>
            <a:r>
              <a:rPr lang="en-US" sz="2000" dirty="0" smtClean="0"/>
              <a:t>            </a:t>
            </a:r>
            <a:r>
              <a:rPr lang="en-US" sz="2000" b="1" dirty="0" smtClean="0"/>
              <a:t>if</a:t>
            </a:r>
            <a:r>
              <a:rPr lang="en-US" sz="2000" dirty="0" smtClean="0"/>
              <a:t> (</a:t>
            </a:r>
            <a:r>
              <a:rPr lang="en-US" sz="2000" i="1" dirty="0" smtClean="0"/>
              <a:t>the edge is already in the contour edge list) </a:t>
            </a:r>
            <a:r>
              <a:rPr lang="en-US" sz="2000" b="1" i="1" dirty="0" smtClean="0"/>
              <a:t>{</a:t>
            </a:r>
          </a:p>
          <a:p>
            <a:r>
              <a:rPr lang="en-US" dirty="0" smtClean="0"/>
              <a:t>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then it can't be a contour edge since it is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// referenced by two triangles that are facing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// away from the light</a:t>
            </a:r>
          </a:p>
          <a:p>
            <a:r>
              <a:rPr lang="en-US" i="1" dirty="0" smtClean="0"/>
              <a:t>                remove the existing edge from the contour list;</a:t>
            </a:r>
          </a:p>
          <a:p>
            <a:r>
              <a:rPr lang="en-US" b="1" dirty="0" smtClean="0"/>
              <a:t>            </a:t>
            </a:r>
            <a:r>
              <a:rPr lang="en-US" sz="2000" b="1" dirty="0" smtClean="0"/>
              <a:t>} else {</a:t>
            </a:r>
            <a:endParaRPr lang="en-US" b="1" dirty="0" smtClean="0"/>
          </a:p>
          <a:p>
            <a:r>
              <a:rPr lang="en-US" i="1" dirty="0" smtClean="0"/>
              <a:t>                add the edge to the contour list;</a:t>
            </a:r>
          </a:p>
          <a:p>
            <a:r>
              <a:rPr lang="en-US" b="1" dirty="0" smtClean="0"/>
              <a:t>            </a:t>
            </a:r>
            <a:r>
              <a:rPr lang="en-US" sz="2000" b="1" dirty="0" smtClean="0"/>
              <a:t>}</a:t>
            </a:r>
            <a:endParaRPr lang="en-US" b="1" dirty="0" smtClean="0"/>
          </a:p>
          <a:p>
            <a:r>
              <a:rPr lang="en-US" sz="2000" b="1" dirty="0" smtClean="0"/>
              <a:t>        }</a:t>
            </a:r>
          </a:p>
          <a:p>
            <a:r>
              <a:rPr lang="en-US" sz="2000" b="1" dirty="0" smtClean="0"/>
              <a:t>    }</a:t>
            </a:r>
          </a:p>
          <a:p>
            <a:r>
              <a:rPr lang="en-US" sz="2000" b="1" dirty="0" smtClean="0"/>
              <a:t>}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128386" y="3230771"/>
            <a:ext cx="28765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/>
          <p:cNvCxnSpPr>
            <a:stCxn id="4" idx="6"/>
          </p:cNvCxnSpPr>
          <p:nvPr/>
        </p:nvCxnSpPr>
        <p:spPr>
          <a:xfrm flipV="1">
            <a:off x="2286000" y="4572000"/>
            <a:ext cx="5220031" cy="633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the contours are found, we need to </a:t>
            </a:r>
            <a:r>
              <a:rPr lang="en-US" dirty="0" smtClean="0">
                <a:solidFill>
                  <a:srgbClr val="0070C0"/>
                </a:solidFill>
              </a:rPr>
              <a:t>extrude</a:t>
            </a:r>
            <a:r>
              <a:rPr lang="en-US" dirty="0" smtClean="0"/>
              <a:t> them to </a:t>
            </a:r>
            <a:r>
              <a:rPr lang="en-US" i="1" dirty="0" smtClean="0">
                <a:solidFill>
                  <a:srgbClr val="7030A0"/>
                </a:solidFill>
              </a:rPr>
              <a:t>create a large shadow volume.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133600" y="5129150"/>
            <a:ext cx="152400" cy="15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528155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216989" y="2209800"/>
            <a:ext cx="2888411" cy="29818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18414" y="5200153"/>
            <a:ext cx="5526156" cy="1311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0"/>
          <p:cNvGrpSpPr/>
          <p:nvPr/>
        </p:nvGrpSpPr>
        <p:grpSpPr>
          <a:xfrm>
            <a:off x="3381294" y="3476705"/>
            <a:ext cx="2671528" cy="2446911"/>
            <a:chOff x="3581400" y="3505200"/>
            <a:chExt cx="1679369" cy="15381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264311" y="3765941"/>
              <a:ext cx="993489" cy="5012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759151" y="4275118"/>
              <a:ext cx="501618" cy="753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770275" y="3505202"/>
              <a:ext cx="115925" cy="980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3891617" y="3510256"/>
              <a:ext cx="371625" cy="25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86200" y="3505200"/>
              <a:ext cx="10668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953000" y="3657600"/>
              <a:ext cx="3048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754152" y="3657600"/>
              <a:ext cx="191921" cy="137577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810000" y="3657600"/>
              <a:ext cx="1143000" cy="838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42" idx="0"/>
            </p:cNvCxnSpPr>
            <p:nvPr/>
          </p:nvCxnSpPr>
          <p:spPr>
            <a:xfrm>
              <a:off x="3886200" y="3505200"/>
              <a:ext cx="378111" cy="2564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64182" y="3657600"/>
              <a:ext cx="688064" cy="104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sosceles Triangle 41"/>
            <p:cNvSpPr/>
            <p:nvPr/>
          </p:nvSpPr>
          <p:spPr>
            <a:xfrm>
              <a:off x="3581400" y="3657600"/>
              <a:ext cx="1371600" cy="1219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27CA3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 flipV="1">
              <a:off x="4263390" y="3760470"/>
              <a:ext cx="489680" cy="12823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772982" y="4482579"/>
              <a:ext cx="976172" cy="560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773452" y="3505202"/>
              <a:ext cx="112748" cy="9757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/>
          <p:nvPr/>
        </p:nvCxnSpPr>
        <p:spPr>
          <a:xfrm flipV="1">
            <a:off x="2210463" y="2512612"/>
            <a:ext cx="4619707" cy="26875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Extrusion</a:t>
            </a:r>
            <a:r>
              <a:rPr lang="en-US" dirty="0" smtClean="0"/>
              <a:t> amount should be large enough to cover all objects which can receive shadow from this light source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3980" y="2526024"/>
            <a:ext cx="662939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ExtrudeMagnitude</a:t>
            </a:r>
            <a:r>
              <a:rPr lang="en-US" dirty="0" smtClean="0"/>
              <a:t> = A_BIG_NUMBER;</a:t>
            </a:r>
          </a:p>
          <a:p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i="1" dirty="0" smtClean="0"/>
              <a:t>every edge) </a:t>
            </a:r>
            <a:r>
              <a:rPr lang="en-US" b="1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].vertex[0] = edge[</a:t>
            </a:r>
            <a:r>
              <a:rPr lang="en-US" dirty="0" err="1" smtClean="0"/>
              <a:t>i</a:t>
            </a:r>
            <a:r>
              <a:rPr lang="en-US" dirty="0" smtClean="0"/>
              <a:t>].vertex[0];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].vertex[1] = edge[</a:t>
            </a:r>
            <a:r>
              <a:rPr lang="en-US" dirty="0" err="1" smtClean="0"/>
              <a:t>i</a:t>
            </a:r>
            <a:r>
              <a:rPr lang="en-US" dirty="0" smtClean="0"/>
              <a:t>].vertex[1];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].vertex[2] = edge[</a:t>
            </a:r>
            <a:r>
              <a:rPr lang="en-US" dirty="0" err="1" smtClean="0"/>
              <a:t>i</a:t>
            </a:r>
            <a:r>
              <a:rPr lang="en-US" dirty="0" smtClean="0"/>
              <a:t>].vertex[1] + </a:t>
            </a:r>
            <a:r>
              <a:rPr lang="en-US" dirty="0" err="1" smtClean="0"/>
              <a:t>ExtrudeMagnitude</a:t>
            </a:r>
            <a:r>
              <a:rPr lang="en-US" dirty="0" smtClean="0"/>
              <a:t> *</a:t>
            </a:r>
          </a:p>
          <a:p>
            <a:r>
              <a:rPr lang="en-US" dirty="0" smtClean="0"/>
              <a:t>        (edge[</a:t>
            </a:r>
            <a:r>
              <a:rPr lang="en-US" dirty="0" err="1" smtClean="0"/>
              <a:t>i</a:t>
            </a:r>
            <a:r>
              <a:rPr lang="en-US" dirty="0" smtClean="0"/>
              <a:t>].vertex[1] - </a:t>
            </a:r>
            <a:r>
              <a:rPr lang="en-US" dirty="0" err="1" smtClean="0"/>
              <a:t>LightPosition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ShadowQuad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].vertex[3] = edge[</a:t>
            </a:r>
            <a:r>
              <a:rPr lang="en-US" dirty="0" err="1" smtClean="0"/>
              <a:t>i</a:t>
            </a:r>
            <a:r>
              <a:rPr lang="en-US" dirty="0" smtClean="0"/>
              <a:t>].vertex[0] + </a:t>
            </a:r>
            <a:r>
              <a:rPr lang="en-US" dirty="0" err="1" smtClean="0"/>
              <a:t>ExtrudeMagnitude</a:t>
            </a:r>
            <a:r>
              <a:rPr lang="en-US" dirty="0" smtClean="0"/>
              <a:t> *</a:t>
            </a:r>
          </a:p>
          <a:p>
            <a:r>
              <a:rPr lang="en-US" dirty="0" smtClean="0"/>
              <a:t>        (edge[</a:t>
            </a:r>
            <a:r>
              <a:rPr lang="en-US" dirty="0" err="1" smtClean="0"/>
              <a:t>i</a:t>
            </a:r>
            <a:r>
              <a:rPr lang="en-US" dirty="0" smtClean="0"/>
              <a:t>].vertex[0] - </a:t>
            </a:r>
            <a:r>
              <a:rPr lang="en-US" dirty="0" err="1" smtClean="0"/>
              <a:t>LightPosition</a:t>
            </a:r>
            <a:r>
              <a:rPr lang="en-US" dirty="0" smtClean="0"/>
              <a:t>);</a:t>
            </a:r>
          </a:p>
          <a:p>
            <a:r>
              <a:rPr lang="en-US" b="1" dirty="0" smtClean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6874319" y="3821323"/>
            <a:ext cx="29146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01068"/>
            <a:ext cx="7772400" cy="4951412"/>
          </a:xfrm>
        </p:spPr>
        <p:txBody>
          <a:bodyPr/>
          <a:lstStyle/>
          <a:p>
            <a:r>
              <a:rPr lang="en-US" dirty="0" smtClean="0"/>
              <a:t>The shadow caster object’s contour vertices serve as the </a:t>
            </a:r>
            <a:r>
              <a:rPr lang="en-US" i="1" dirty="0" smtClean="0">
                <a:solidFill>
                  <a:srgbClr val="990000"/>
                </a:solidFill>
              </a:rPr>
              <a:t>cap</a:t>
            </a:r>
            <a:r>
              <a:rPr lang="en-US" dirty="0" smtClean="0"/>
              <a:t> of the shadow volume.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dirty="0" smtClean="0"/>
              <a:t>The </a:t>
            </a:r>
            <a:r>
              <a:rPr lang="en-US" i="1" dirty="0" smtClean="0">
                <a:solidFill>
                  <a:srgbClr val="990000"/>
                </a:solidFill>
              </a:rPr>
              <a:t>bottom</a:t>
            </a:r>
            <a:r>
              <a:rPr lang="en-US" dirty="0" smtClean="0"/>
              <a:t> can also be capped to obtain a closed volume.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9258" y="521624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77549" y="3325523"/>
            <a:ext cx="3858370" cy="2958479"/>
            <a:chOff x="2542430" y="2209800"/>
            <a:chExt cx="5610970" cy="4302318"/>
          </a:xfrm>
        </p:grpSpPr>
        <p:cxnSp>
          <p:nvCxnSpPr>
            <p:cNvPr id="51" name="Straight Arrow Connector 50"/>
            <p:cNvCxnSpPr>
              <a:stCxn id="4" idx="6"/>
            </p:cNvCxnSpPr>
            <p:nvPr/>
          </p:nvCxnSpPr>
          <p:spPr>
            <a:xfrm flipV="1">
              <a:off x="2694830" y="4572000"/>
              <a:ext cx="5220031" cy="633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2542430" y="512915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625819" y="2209800"/>
              <a:ext cx="2888411" cy="29818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627244" y="5200153"/>
              <a:ext cx="5526156" cy="13119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090585" y="3476708"/>
              <a:ext cx="184413" cy="1559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283615" y="3484748"/>
              <a:ext cx="591178" cy="404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274998" y="3476705"/>
              <a:ext cx="601496" cy="4078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4875029" y="3882787"/>
              <a:ext cx="778979" cy="203989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094891" y="5031512"/>
              <a:ext cx="1552887" cy="8921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095639" y="3476708"/>
              <a:ext cx="179359" cy="155225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619293" y="2512612"/>
              <a:ext cx="4619707" cy="268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61830" y="2362200"/>
              <a:ext cx="1294181" cy="4687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213391" y="4648200"/>
              <a:ext cx="129639" cy="16457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293201" y="2370125"/>
              <a:ext cx="1075335" cy="1097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4860742" y="2838298"/>
              <a:ext cx="1802584" cy="104912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4095691" y="4630522"/>
              <a:ext cx="3255264" cy="4023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5631883" y="5925312"/>
              <a:ext cx="1587399" cy="35844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68536" y="2370125"/>
              <a:ext cx="1975104" cy="226039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656011" y="2838298"/>
              <a:ext cx="555955" cy="3445459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654800" y="2838450"/>
              <a:ext cx="677653" cy="18025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Extruding Contour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35108"/>
            <a:ext cx="7772400" cy="4379908"/>
          </a:xfrm>
        </p:spPr>
        <p:txBody>
          <a:bodyPr/>
          <a:lstStyle/>
          <a:p>
            <a:r>
              <a:rPr lang="en-US" dirty="0" smtClean="0"/>
              <a:t>This is how it looks like for a complex object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28864"/>
            <a:ext cx="358711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1334" y="2228864"/>
            <a:ext cx="409384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218343" y="3589323"/>
            <a:ext cx="286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52" y="1314133"/>
            <a:ext cx="8031192" cy="4951412"/>
          </a:xfrm>
        </p:spPr>
        <p:txBody>
          <a:bodyPr/>
          <a:lstStyle/>
          <a:p>
            <a:r>
              <a:rPr lang="en-US" dirty="0" smtClean="0"/>
              <a:t>Now what? Any ideas about how we can proceed?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9786" y="2272932"/>
            <a:ext cx="4651018" cy="3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rot="16200000">
            <a:off x="5920520" y="3792640"/>
            <a:ext cx="30311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65042" y="5730256"/>
            <a:ext cx="1262058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63044" y="2031674"/>
            <a:ext cx="1066800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Animated Texture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6434" y="1285860"/>
            <a:ext cx="8687566" cy="4737098"/>
          </a:xfrm>
        </p:spPr>
        <p:txBody>
          <a:bodyPr/>
          <a:lstStyle/>
          <a:p>
            <a:r>
              <a:rPr lang="en-US" sz="2800" dirty="0" smtClean="0"/>
              <a:t>Last lecture we talked about “</a:t>
            </a:r>
            <a:r>
              <a:rPr lang="en-US" sz="2800" dirty="0" smtClean="0">
                <a:solidFill>
                  <a:srgbClr val="0000FF"/>
                </a:solidFill>
              </a:rPr>
              <a:t>Animated Texture</a:t>
            </a:r>
            <a:r>
              <a:rPr lang="en-US" sz="2800" dirty="0" smtClean="0"/>
              <a:t>” …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6049" y="1714488"/>
            <a:ext cx="6784975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593" y="1268412"/>
            <a:ext cx="7772400" cy="5089545"/>
          </a:xfrm>
        </p:spPr>
        <p:txBody>
          <a:bodyPr/>
          <a:lstStyle/>
          <a:p>
            <a:r>
              <a:rPr lang="en-US" dirty="0" smtClean="0"/>
              <a:t>Assume a ray originating from the eye</a:t>
            </a:r>
          </a:p>
          <a:p>
            <a:r>
              <a:rPr lang="en-US" dirty="0" smtClean="0"/>
              <a:t>If it </a:t>
            </a:r>
            <a:r>
              <a:rPr lang="en-US" dirty="0" smtClean="0">
                <a:solidFill>
                  <a:srgbClr val="C00000"/>
                </a:solidFill>
              </a:rPr>
              <a:t>enters</a:t>
            </a:r>
            <a:r>
              <a:rPr lang="en-US" dirty="0" smtClean="0"/>
              <a:t> the shadow volume from a front face and </a:t>
            </a:r>
            <a:r>
              <a:rPr lang="en-US" dirty="0" smtClean="0">
                <a:solidFill>
                  <a:srgbClr val="C00000"/>
                </a:solidFill>
              </a:rPr>
              <a:t>exits</a:t>
            </a:r>
            <a:r>
              <a:rPr lang="en-US" dirty="0" smtClean="0"/>
              <a:t> from a back face, the point it reaches is not in shadow</a:t>
            </a:r>
          </a:p>
          <a:p>
            <a:r>
              <a:rPr lang="en-US" dirty="0" smtClean="0"/>
              <a:t>However, </a:t>
            </a:r>
            <a:r>
              <a:rPr lang="en-US" dirty="0" smtClean="0">
                <a:solidFill>
                  <a:srgbClr val="C00000"/>
                </a:solidFill>
              </a:rPr>
              <a:t>if it does not exit before hitting the object</a:t>
            </a:r>
            <a:r>
              <a:rPr lang="en-US" dirty="0" smtClean="0"/>
              <a:t>, the point should be in shadow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3929066"/>
            <a:ext cx="2889228" cy="22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0468" y="6081287"/>
            <a:ext cx="1481981" cy="3148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71736" y="3929066"/>
            <a:ext cx="1066800" cy="314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083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But we are not ray-tracing! How can we know if the ray enters or exits?</a:t>
            </a:r>
          </a:p>
          <a:p>
            <a:r>
              <a:rPr lang="en-US" dirty="0" smtClean="0"/>
              <a:t>This is where </a:t>
            </a:r>
            <a:r>
              <a:rPr lang="en-US" dirty="0" smtClean="0">
                <a:solidFill>
                  <a:srgbClr val="C00000"/>
                </a:solidFill>
              </a:rPr>
              <a:t>depth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00000"/>
                </a:solidFill>
              </a:rPr>
              <a:t>stencil</a:t>
            </a:r>
            <a:r>
              <a:rPr lang="en-US" dirty="0" smtClean="0"/>
              <a:t> buffers come in handy</a:t>
            </a:r>
          </a:p>
          <a:p>
            <a:r>
              <a:rPr lang="en-US" dirty="0" smtClean="0">
                <a:solidFill>
                  <a:srgbClr val="990000"/>
                </a:solidFill>
              </a:rPr>
              <a:t>Stencil buffer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An integer buffer that stores a value for every pixel (usually an 8-bit value)</a:t>
            </a:r>
          </a:p>
          <a:p>
            <a:pPr lvl="1"/>
            <a:r>
              <a:rPr lang="en-US" dirty="0" smtClean="0"/>
              <a:t>We can clear it to any value that we want </a:t>
            </a:r>
            <a:br>
              <a:rPr lang="en-US" dirty="0" smtClean="0"/>
            </a:br>
            <a:r>
              <a:rPr lang="en-US" dirty="0" smtClean="0"/>
              <a:t>(  </a:t>
            </a:r>
            <a:r>
              <a:rPr lang="en-US" dirty="0" err="1" smtClean="0">
                <a:solidFill>
                  <a:srgbClr val="0000FF"/>
                </a:solidFill>
              </a:rPr>
              <a:t>glClearStencil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 smtClean="0">
                <a:solidFill>
                  <a:srgbClr val="0000FF"/>
                </a:solidFill>
              </a:rPr>
              <a:t>int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and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dirty="0" err="1" smtClean="0">
                <a:solidFill>
                  <a:srgbClr val="0000FF"/>
                </a:solidFill>
              </a:rPr>
              <a:t>glClear</a:t>
            </a:r>
            <a:r>
              <a:rPr lang="en-US" dirty="0" smtClean="0">
                <a:solidFill>
                  <a:srgbClr val="0000FF"/>
                </a:solidFill>
              </a:rPr>
              <a:t>(GL_STENCIL_BUFFER_BIT) 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Has operations such as </a:t>
            </a:r>
            <a:r>
              <a:rPr lang="en-US" dirty="0" smtClean="0">
                <a:solidFill>
                  <a:srgbClr val="C00000"/>
                </a:solidFill>
              </a:rPr>
              <a:t>increment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00000"/>
                </a:solidFill>
              </a:rPr>
              <a:t>decrement</a:t>
            </a:r>
            <a:r>
              <a:rPr lang="en-US" dirty="0" smtClean="0"/>
              <a:t> based on the result of the depth test (  </a:t>
            </a:r>
            <a:r>
              <a:rPr lang="en-US" dirty="0" err="1" smtClean="0">
                <a:solidFill>
                  <a:srgbClr val="0000FF"/>
                </a:solidFill>
              </a:rPr>
              <a:t>glStencilOp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 smtClean="0">
                <a:solidFill>
                  <a:srgbClr val="0000FF"/>
                </a:solidFill>
              </a:rPr>
              <a:t>sfail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dfail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dpass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/>
              <a:t>  )</a:t>
            </a:r>
          </a:p>
          <a:p>
            <a:r>
              <a:rPr lang="en-US" dirty="0" smtClean="0"/>
              <a:t>Think of </a:t>
            </a:r>
            <a:r>
              <a:rPr lang="en-US" dirty="0" smtClean="0">
                <a:solidFill>
                  <a:srgbClr val="990000"/>
                </a:solidFill>
              </a:rPr>
              <a:t>stencil buffer </a:t>
            </a:r>
            <a:r>
              <a:rPr lang="en-US" dirty="0" smtClean="0"/>
              <a:t>as a </a:t>
            </a:r>
            <a:r>
              <a:rPr lang="en-US" dirty="0" smtClean="0">
                <a:solidFill>
                  <a:srgbClr val="7030A0"/>
                </a:solidFill>
              </a:rPr>
              <a:t>counter buffer</a:t>
            </a:r>
            <a:r>
              <a:rPr lang="en-US" dirty="0" smtClean="0"/>
              <a:t>, which keeps a counter for every pixel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Shadow Volumes work?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5077"/>
            <a:ext cx="4471990" cy="5170189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ea typeface="新細明體" charset="-120"/>
              </a:rPr>
              <a:t>Consider a camera at any point outside of the shadow and a point being shaded. Shoot a ray from camera to the point.</a:t>
            </a:r>
          </a:p>
          <a:p>
            <a:endParaRPr lang="en-US" dirty="0" smtClean="0"/>
          </a:p>
          <a:p>
            <a:r>
              <a:rPr lang="en-US" altLang="zh-TW" dirty="0" smtClean="0">
                <a:ea typeface="新細明體" charset="-120"/>
              </a:rPr>
              <a:t>If the point is in the shadow volume it will have a positive value since the ray </a:t>
            </a:r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incremented</a:t>
            </a:r>
            <a:r>
              <a:rPr lang="en-US" altLang="zh-TW" dirty="0" smtClean="0">
                <a:ea typeface="新細明體" charset="-120"/>
              </a:rPr>
              <a:t> the stencil buffer every time it entered the shadow volume (</a:t>
            </a:r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front facing</a:t>
            </a:r>
            <a:r>
              <a:rPr lang="en-US" altLang="zh-TW" dirty="0" smtClean="0">
                <a:ea typeface="新細明體" charset="-120"/>
              </a:rPr>
              <a:t>), and </a:t>
            </a:r>
            <a:r>
              <a:rPr lang="en-US" altLang="zh-TW" dirty="0" smtClean="0">
                <a:solidFill>
                  <a:srgbClr val="990000"/>
                </a:solidFill>
                <a:ea typeface="新細明體" charset="-120"/>
              </a:rPr>
              <a:t>decremented</a:t>
            </a:r>
            <a:r>
              <a:rPr lang="en-US" altLang="zh-TW" dirty="0" smtClean="0">
                <a:ea typeface="新細明體" charset="-120"/>
              </a:rPr>
              <a:t> it when it left (</a:t>
            </a:r>
            <a:r>
              <a:rPr lang="en-US" altLang="zh-TW" dirty="0" smtClean="0">
                <a:solidFill>
                  <a:srgbClr val="990000"/>
                </a:solidFill>
                <a:ea typeface="新細明體" charset="-120"/>
              </a:rPr>
              <a:t>back facing</a:t>
            </a:r>
            <a:r>
              <a:rPr lang="en-US" altLang="zh-TW" dirty="0" smtClean="0">
                <a:ea typeface="新細明體" charset="-120"/>
              </a:rPr>
              <a:t>).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0" y="1857364"/>
            <a:ext cx="424024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Shadow Volumes work?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6290" y="1428736"/>
            <a:ext cx="4471990" cy="5016530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ea typeface="新細明體" charset="-120"/>
              </a:rPr>
              <a:t>If the camera is within the shadow volume the incrementing and decrementing must be reversed.</a:t>
            </a:r>
          </a:p>
          <a:p>
            <a:pPr>
              <a:buNone/>
            </a:pPr>
            <a:endParaRPr lang="en-US" altLang="zh-TW" sz="2800" dirty="0" smtClean="0">
              <a:ea typeface="新細明體" charset="-120"/>
            </a:endParaRPr>
          </a:p>
          <a:p>
            <a:r>
              <a:rPr lang="en-US" altLang="zh-TW" sz="2800" dirty="0" smtClean="0">
                <a:ea typeface="新細明體" charset="-120"/>
              </a:rPr>
              <a:t>This however is extra work for a check to determine the location of the camera must be made.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群組 6"/>
          <p:cNvGrpSpPr/>
          <p:nvPr/>
        </p:nvGrpSpPr>
        <p:grpSpPr>
          <a:xfrm>
            <a:off x="155574" y="1714488"/>
            <a:ext cx="4273550" cy="4314825"/>
            <a:chOff x="687388" y="1905000"/>
            <a:chExt cx="4273550" cy="4314825"/>
          </a:xfrm>
        </p:grpSpPr>
        <p:grpSp>
          <p:nvGrpSpPr>
            <p:cNvPr id="8" name="Group 490"/>
            <p:cNvGrpSpPr>
              <a:grpSpLocks/>
            </p:cNvGrpSpPr>
            <p:nvPr/>
          </p:nvGrpSpPr>
          <p:grpSpPr bwMode="auto">
            <a:xfrm>
              <a:off x="838200" y="4114800"/>
              <a:ext cx="430213" cy="238125"/>
              <a:chOff x="1268" y="2596"/>
              <a:chExt cx="271" cy="150"/>
            </a:xfrm>
          </p:grpSpPr>
          <p:sp>
            <p:nvSpPr>
              <p:cNvPr id="237" name="Oval 491"/>
              <p:cNvSpPr>
                <a:spLocks noChangeArrowheads="1"/>
              </p:cNvSpPr>
              <p:nvPr/>
            </p:nvSpPr>
            <p:spPr bwMode="auto">
              <a:xfrm>
                <a:off x="1268" y="2596"/>
                <a:ext cx="271" cy="150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8" name="Oval 492"/>
              <p:cNvSpPr>
                <a:spLocks noChangeArrowheads="1"/>
              </p:cNvSpPr>
              <p:nvPr/>
            </p:nvSpPr>
            <p:spPr bwMode="auto">
              <a:xfrm>
                <a:off x="1321" y="2596"/>
                <a:ext cx="180" cy="150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9" name="Oval 493"/>
              <p:cNvSpPr>
                <a:spLocks noChangeArrowheads="1"/>
              </p:cNvSpPr>
              <p:nvPr/>
            </p:nvSpPr>
            <p:spPr bwMode="auto">
              <a:xfrm>
                <a:off x="1373" y="2641"/>
                <a:ext cx="75" cy="75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494"/>
            <p:cNvGrpSpPr>
              <a:grpSpLocks/>
            </p:cNvGrpSpPr>
            <p:nvPr/>
          </p:nvGrpSpPr>
          <p:grpSpPr bwMode="auto">
            <a:xfrm>
              <a:off x="2514611" y="1905000"/>
              <a:ext cx="655640" cy="681038"/>
              <a:chOff x="2321" y="1227"/>
              <a:chExt cx="413" cy="429"/>
            </a:xfrm>
          </p:grpSpPr>
          <p:sp>
            <p:nvSpPr>
              <p:cNvPr id="224" name="Oval 495"/>
              <p:cNvSpPr>
                <a:spLocks noChangeArrowheads="1"/>
              </p:cNvSpPr>
              <p:nvPr/>
            </p:nvSpPr>
            <p:spPr bwMode="auto">
              <a:xfrm>
                <a:off x="2433" y="1378"/>
                <a:ext cx="121" cy="12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" name="Line 496"/>
              <p:cNvSpPr>
                <a:spLocks noChangeShapeType="1"/>
              </p:cNvSpPr>
              <p:nvPr/>
            </p:nvSpPr>
            <p:spPr bwMode="auto">
              <a:xfrm flipV="1">
                <a:off x="2494" y="1227"/>
                <a:ext cx="1" cy="9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Line 497"/>
              <p:cNvSpPr>
                <a:spLocks noChangeShapeType="1"/>
              </p:cNvSpPr>
              <p:nvPr/>
            </p:nvSpPr>
            <p:spPr bwMode="auto">
              <a:xfrm>
                <a:off x="2494" y="1558"/>
                <a:ext cx="1" cy="9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Line 498"/>
              <p:cNvSpPr>
                <a:spLocks noChangeShapeType="1"/>
              </p:cNvSpPr>
              <p:nvPr/>
            </p:nvSpPr>
            <p:spPr bwMode="auto">
              <a:xfrm flipV="1">
                <a:off x="2561" y="1265"/>
                <a:ext cx="53" cy="75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Line 499"/>
              <p:cNvSpPr>
                <a:spLocks noChangeShapeType="1"/>
              </p:cNvSpPr>
              <p:nvPr/>
            </p:nvSpPr>
            <p:spPr bwMode="auto">
              <a:xfrm flipV="1">
                <a:off x="2599" y="1348"/>
                <a:ext cx="98" cy="45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9" name="Line 500"/>
              <p:cNvSpPr>
                <a:spLocks noChangeShapeType="1"/>
              </p:cNvSpPr>
              <p:nvPr/>
            </p:nvSpPr>
            <p:spPr bwMode="auto">
              <a:xfrm>
                <a:off x="2554" y="1543"/>
                <a:ext cx="60" cy="8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0" name="Line 501"/>
              <p:cNvSpPr>
                <a:spLocks noChangeShapeType="1"/>
              </p:cNvSpPr>
              <p:nvPr/>
            </p:nvSpPr>
            <p:spPr bwMode="auto">
              <a:xfrm>
                <a:off x="2614" y="1498"/>
                <a:ext cx="90" cy="3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1" name="Line 502"/>
              <p:cNvSpPr>
                <a:spLocks noChangeShapeType="1"/>
              </p:cNvSpPr>
              <p:nvPr/>
            </p:nvSpPr>
            <p:spPr bwMode="auto">
              <a:xfrm flipH="1" flipV="1">
                <a:off x="2388" y="1265"/>
                <a:ext cx="53" cy="6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2" name="Line 503"/>
              <p:cNvSpPr>
                <a:spLocks noChangeShapeType="1"/>
              </p:cNvSpPr>
              <p:nvPr/>
            </p:nvSpPr>
            <p:spPr bwMode="auto">
              <a:xfrm flipH="1" flipV="1">
                <a:off x="2321" y="1348"/>
                <a:ext cx="67" cy="37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3" name="Line 504"/>
              <p:cNvSpPr>
                <a:spLocks noChangeShapeType="1"/>
              </p:cNvSpPr>
              <p:nvPr/>
            </p:nvSpPr>
            <p:spPr bwMode="auto">
              <a:xfrm flipH="1">
                <a:off x="2388" y="1543"/>
                <a:ext cx="45" cy="8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4" name="Line 505"/>
              <p:cNvSpPr>
                <a:spLocks noChangeShapeType="1"/>
              </p:cNvSpPr>
              <p:nvPr/>
            </p:nvSpPr>
            <p:spPr bwMode="auto">
              <a:xfrm flipH="1">
                <a:off x="2321" y="1505"/>
                <a:ext cx="67" cy="3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5" name="Line 506"/>
              <p:cNvSpPr>
                <a:spLocks noChangeShapeType="1"/>
              </p:cNvSpPr>
              <p:nvPr/>
            </p:nvSpPr>
            <p:spPr bwMode="auto">
              <a:xfrm>
                <a:off x="2614" y="1438"/>
                <a:ext cx="120" cy="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6" name="Line 507"/>
              <p:cNvSpPr>
                <a:spLocks noChangeShapeType="1"/>
              </p:cNvSpPr>
              <p:nvPr/>
            </p:nvSpPr>
            <p:spPr bwMode="auto">
              <a:xfrm flipH="1">
                <a:off x="2321" y="1438"/>
                <a:ext cx="60" cy="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508"/>
            <p:cNvGrpSpPr>
              <a:grpSpLocks/>
            </p:cNvGrpSpPr>
            <p:nvPr/>
          </p:nvGrpSpPr>
          <p:grpSpPr bwMode="auto">
            <a:xfrm>
              <a:off x="3254379" y="2668599"/>
              <a:ext cx="1146176" cy="250826"/>
              <a:chOff x="2787" y="1708"/>
              <a:chExt cx="722" cy="158"/>
            </a:xfrm>
          </p:grpSpPr>
          <p:sp>
            <p:nvSpPr>
              <p:cNvPr id="222" name="Line 509"/>
              <p:cNvSpPr>
                <a:spLocks noChangeShapeType="1"/>
              </p:cNvSpPr>
              <p:nvPr/>
            </p:nvSpPr>
            <p:spPr bwMode="auto">
              <a:xfrm flipH="1">
                <a:off x="2870" y="1708"/>
                <a:ext cx="639" cy="113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3" name="Freeform 510"/>
              <p:cNvSpPr>
                <a:spLocks/>
              </p:cNvSpPr>
              <p:nvPr/>
            </p:nvSpPr>
            <p:spPr bwMode="auto">
              <a:xfrm>
                <a:off x="2787" y="1769"/>
                <a:ext cx="105" cy="97"/>
              </a:xfrm>
              <a:custGeom>
                <a:avLst/>
                <a:gdLst/>
                <a:ahLst/>
                <a:cxnLst>
                  <a:cxn ang="0">
                    <a:pos x="90" y="0"/>
                  </a:cxn>
                  <a:cxn ang="0">
                    <a:pos x="0" y="67"/>
                  </a:cxn>
                  <a:cxn ang="0">
                    <a:pos x="105" y="97"/>
                  </a:cxn>
                  <a:cxn ang="0">
                    <a:pos x="90" y="0"/>
                  </a:cxn>
                </a:cxnLst>
                <a:rect l="0" t="0" r="r" b="b"/>
                <a:pathLst>
                  <a:path w="105" h="97">
                    <a:moveTo>
                      <a:pt x="90" y="0"/>
                    </a:moveTo>
                    <a:lnTo>
                      <a:pt x="0" y="67"/>
                    </a:lnTo>
                    <a:lnTo>
                      <a:pt x="105" y="97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1" name="Rectangle 512"/>
            <p:cNvSpPr>
              <a:spLocks noChangeArrowheads="1"/>
            </p:cNvSpPr>
            <p:nvPr/>
          </p:nvSpPr>
          <p:spPr bwMode="auto">
            <a:xfrm>
              <a:off x="3657600" y="2133600"/>
              <a:ext cx="1136650" cy="538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 b="1">
                  <a:ea typeface="新細明體" charset="-120"/>
                </a:rPr>
                <a:t>Shadowing</a:t>
              </a:r>
            </a:p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 b="1">
                  <a:ea typeface="新細明體" charset="-120"/>
                </a:rPr>
                <a:t> object</a:t>
              </a:r>
              <a:endParaRPr lang="en-US" altLang="zh-TW" sz="2800" b="1">
                <a:ea typeface="新細明體" charset="-120"/>
              </a:endParaRPr>
            </a:p>
          </p:txBody>
        </p:sp>
        <p:sp>
          <p:nvSpPr>
            <p:cNvPr id="12" name="Rectangle 514"/>
            <p:cNvSpPr>
              <a:spLocks noChangeArrowheads="1"/>
            </p:cNvSpPr>
            <p:nvPr/>
          </p:nvSpPr>
          <p:spPr bwMode="auto">
            <a:xfrm>
              <a:off x="4508500" y="2763838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3" name="Rectangle 515"/>
            <p:cNvSpPr>
              <a:spLocks noChangeArrowheads="1"/>
            </p:cNvSpPr>
            <p:nvPr/>
          </p:nvSpPr>
          <p:spPr bwMode="auto">
            <a:xfrm>
              <a:off x="4508500" y="2990850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4" name="Rectangle 516"/>
            <p:cNvSpPr>
              <a:spLocks noChangeArrowheads="1"/>
            </p:cNvSpPr>
            <p:nvPr/>
          </p:nvSpPr>
          <p:spPr bwMode="auto">
            <a:xfrm>
              <a:off x="4508500" y="3217863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5" name="Rectangle 517"/>
            <p:cNvSpPr>
              <a:spLocks noChangeArrowheads="1"/>
            </p:cNvSpPr>
            <p:nvPr/>
          </p:nvSpPr>
          <p:spPr bwMode="auto">
            <a:xfrm>
              <a:off x="4508500" y="3444875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grpSp>
          <p:nvGrpSpPr>
            <p:cNvPr id="16" name="Group 518"/>
            <p:cNvGrpSpPr>
              <a:grpSpLocks/>
            </p:cNvGrpSpPr>
            <p:nvPr/>
          </p:nvGrpSpPr>
          <p:grpSpPr bwMode="auto">
            <a:xfrm>
              <a:off x="1558925" y="2346325"/>
              <a:ext cx="715963" cy="192088"/>
              <a:chOff x="1719" y="1505"/>
              <a:chExt cx="451" cy="121"/>
            </a:xfrm>
          </p:grpSpPr>
          <p:sp>
            <p:nvSpPr>
              <p:cNvPr id="220" name="Line 519"/>
              <p:cNvSpPr>
                <a:spLocks noChangeShapeType="1"/>
              </p:cNvSpPr>
              <p:nvPr/>
            </p:nvSpPr>
            <p:spPr bwMode="auto">
              <a:xfrm flipV="1">
                <a:off x="1719" y="1551"/>
                <a:ext cx="369" cy="7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1" name="Freeform 520"/>
              <p:cNvSpPr>
                <a:spLocks/>
              </p:cNvSpPr>
              <p:nvPr/>
            </p:nvSpPr>
            <p:spPr bwMode="auto">
              <a:xfrm>
                <a:off x="2065" y="1505"/>
                <a:ext cx="105" cy="98"/>
              </a:xfrm>
              <a:custGeom>
                <a:avLst/>
                <a:gdLst/>
                <a:ahLst/>
                <a:cxnLst>
                  <a:cxn ang="0">
                    <a:pos x="23" y="98"/>
                  </a:cxn>
                  <a:cxn ang="0">
                    <a:pos x="105" y="23"/>
                  </a:cxn>
                  <a:cxn ang="0">
                    <a:pos x="0" y="0"/>
                  </a:cxn>
                  <a:cxn ang="0">
                    <a:pos x="23" y="98"/>
                  </a:cxn>
                </a:cxnLst>
                <a:rect l="0" t="0" r="r" b="b"/>
                <a:pathLst>
                  <a:path w="105" h="98">
                    <a:moveTo>
                      <a:pt x="23" y="98"/>
                    </a:moveTo>
                    <a:lnTo>
                      <a:pt x="105" y="23"/>
                    </a:lnTo>
                    <a:lnTo>
                      <a:pt x="0" y="0"/>
                    </a:lnTo>
                    <a:lnTo>
                      <a:pt x="23" y="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7" name="Rectangle 521"/>
            <p:cNvSpPr>
              <a:spLocks noChangeArrowheads="1"/>
            </p:cNvSpPr>
            <p:nvPr/>
          </p:nvSpPr>
          <p:spPr bwMode="auto">
            <a:xfrm>
              <a:off x="842963" y="2370138"/>
              <a:ext cx="1133475" cy="115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Rectangle 522"/>
            <p:cNvSpPr>
              <a:spLocks noChangeArrowheads="1"/>
            </p:cNvSpPr>
            <p:nvPr/>
          </p:nvSpPr>
          <p:spPr bwMode="auto">
            <a:xfrm>
              <a:off x="1033463" y="2441575"/>
              <a:ext cx="42862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light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9" name="Rectangle 523"/>
            <p:cNvSpPr>
              <a:spLocks noChangeArrowheads="1"/>
            </p:cNvSpPr>
            <p:nvPr/>
          </p:nvSpPr>
          <p:spPr bwMode="auto">
            <a:xfrm>
              <a:off x="1033463" y="2668588"/>
              <a:ext cx="609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source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0" name="Rectangle 524"/>
            <p:cNvSpPr>
              <a:spLocks noChangeArrowheads="1"/>
            </p:cNvSpPr>
            <p:nvPr/>
          </p:nvSpPr>
          <p:spPr bwMode="auto">
            <a:xfrm>
              <a:off x="1631950" y="2668588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1" name="Rectangle 525"/>
            <p:cNvSpPr>
              <a:spLocks noChangeArrowheads="1"/>
            </p:cNvSpPr>
            <p:nvPr/>
          </p:nvSpPr>
          <p:spPr bwMode="auto">
            <a:xfrm>
              <a:off x="1035050" y="2895600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2" name="Rectangle 526"/>
            <p:cNvSpPr>
              <a:spLocks noChangeArrowheads="1"/>
            </p:cNvSpPr>
            <p:nvPr/>
          </p:nvSpPr>
          <p:spPr bwMode="auto">
            <a:xfrm>
              <a:off x="1035050" y="3122613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3" name="Rectangle 527"/>
            <p:cNvSpPr>
              <a:spLocks noChangeArrowheads="1"/>
            </p:cNvSpPr>
            <p:nvPr/>
          </p:nvSpPr>
          <p:spPr bwMode="auto">
            <a:xfrm>
              <a:off x="1035050" y="3349625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4" name="Rectangle 528"/>
            <p:cNvSpPr>
              <a:spLocks noChangeArrowheads="1"/>
            </p:cNvSpPr>
            <p:nvPr/>
          </p:nvSpPr>
          <p:spPr bwMode="auto">
            <a:xfrm>
              <a:off x="1035050" y="3576638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5" name="Rectangle 529"/>
            <p:cNvSpPr>
              <a:spLocks noChangeArrowheads="1"/>
            </p:cNvSpPr>
            <p:nvPr/>
          </p:nvSpPr>
          <p:spPr bwMode="auto">
            <a:xfrm>
              <a:off x="687388" y="4997450"/>
              <a:ext cx="1193800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530"/>
            <p:cNvSpPr>
              <a:spLocks noChangeArrowheads="1"/>
            </p:cNvSpPr>
            <p:nvPr/>
          </p:nvSpPr>
          <p:spPr bwMode="auto">
            <a:xfrm>
              <a:off x="876300" y="5068888"/>
              <a:ext cx="3841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eye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7" name="Rectangle 531"/>
            <p:cNvSpPr>
              <a:spLocks noChangeArrowheads="1"/>
            </p:cNvSpPr>
            <p:nvPr/>
          </p:nvSpPr>
          <p:spPr bwMode="auto">
            <a:xfrm>
              <a:off x="881063" y="5295900"/>
              <a:ext cx="6985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position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8" name="Rectangle 532"/>
            <p:cNvSpPr>
              <a:spLocks noChangeArrowheads="1"/>
            </p:cNvSpPr>
            <p:nvPr/>
          </p:nvSpPr>
          <p:spPr bwMode="auto">
            <a:xfrm>
              <a:off x="1560513" y="5295900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29" name="Rectangle 533"/>
            <p:cNvSpPr>
              <a:spLocks noChangeArrowheads="1"/>
            </p:cNvSpPr>
            <p:nvPr/>
          </p:nvSpPr>
          <p:spPr bwMode="auto">
            <a:xfrm>
              <a:off x="879475" y="5521325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30" name="Rectangle 534"/>
            <p:cNvSpPr>
              <a:spLocks noChangeArrowheads="1"/>
            </p:cNvSpPr>
            <p:nvPr/>
          </p:nvSpPr>
          <p:spPr bwMode="auto">
            <a:xfrm>
              <a:off x="879475" y="5748338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31" name="Rectangle 535"/>
            <p:cNvSpPr>
              <a:spLocks noChangeArrowheads="1"/>
            </p:cNvSpPr>
            <p:nvPr/>
          </p:nvSpPr>
          <p:spPr bwMode="auto">
            <a:xfrm>
              <a:off x="879475" y="5975350"/>
              <a:ext cx="571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6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grpSp>
          <p:nvGrpSpPr>
            <p:cNvPr id="32" name="Group 537"/>
            <p:cNvGrpSpPr>
              <a:grpSpLocks/>
            </p:cNvGrpSpPr>
            <p:nvPr/>
          </p:nvGrpSpPr>
          <p:grpSpPr bwMode="auto">
            <a:xfrm>
              <a:off x="962039" y="4435475"/>
              <a:ext cx="155576" cy="573088"/>
              <a:chOff x="1343" y="2821"/>
              <a:chExt cx="98" cy="361"/>
            </a:xfrm>
          </p:grpSpPr>
          <p:sp>
            <p:nvSpPr>
              <p:cNvPr id="218" name="Line 538"/>
              <p:cNvSpPr>
                <a:spLocks noChangeShapeType="1"/>
              </p:cNvSpPr>
              <p:nvPr/>
            </p:nvSpPr>
            <p:spPr bwMode="auto">
              <a:xfrm flipV="1">
                <a:off x="1343" y="2904"/>
                <a:ext cx="45" cy="278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9" name="Freeform 539"/>
              <p:cNvSpPr>
                <a:spLocks/>
              </p:cNvSpPr>
              <p:nvPr/>
            </p:nvSpPr>
            <p:spPr bwMode="auto">
              <a:xfrm>
                <a:off x="1343" y="2821"/>
                <a:ext cx="98" cy="106"/>
              </a:xfrm>
              <a:custGeom>
                <a:avLst/>
                <a:gdLst/>
                <a:ahLst/>
                <a:cxnLst>
                  <a:cxn ang="0">
                    <a:pos x="98" y="106"/>
                  </a:cxn>
                  <a:cxn ang="0">
                    <a:pos x="60" y="0"/>
                  </a:cxn>
                  <a:cxn ang="0">
                    <a:pos x="0" y="91"/>
                  </a:cxn>
                  <a:cxn ang="0">
                    <a:pos x="98" y="106"/>
                  </a:cxn>
                </a:cxnLst>
                <a:rect l="0" t="0" r="r" b="b"/>
                <a:pathLst>
                  <a:path w="98" h="106">
                    <a:moveTo>
                      <a:pt x="98" y="106"/>
                    </a:moveTo>
                    <a:lnTo>
                      <a:pt x="60" y="0"/>
                    </a:lnTo>
                    <a:lnTo>
                      <a:pt x="0" y="91"/>
                    </a:lnTo>
                    <a:lnTo>
                      <a:pt x="98" y="1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3" name="Line 540"/>
            <p:cNvSpPr>
              <a:spLocks noChangeShapeType="1"/>
            </p:cNvSpPr>
            <p:nvPr/>
          </p:nvSpPr>
          <p:spPr bwMode="auto">
            <a:xfrm>
              <a:off x="2620963" y="2871788"/>
              <a:ext cx="490537" cy="60325"/>
            </a:xfrm>
            <a:prstGeom prst="line">
              <a:avLst/>
            </a:prstGeom>
            <a:noFill/>
            <a:ln w="119063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4" name="Group 541"/>
            <p:cNvGrpSpPr>
              <a:grpSpLocks/>
            </p:cNvGrpSpPr>
            <p:nvPr/>
          </p:nvGrpSpPr>
          <p:grpSpPr bwMode="auto">
            <a:xfrm>
              <a:off x="2274955" y="2860681"/>
              <a:ext cx="358782" cy="2805123"/>
              <a:chOff x="2170" y="1829"/>
              <a:chExt cx="226" cy="1767"/>
            </a:xfrm>
          </p:grpSpPr>
          <p:sp>
            <p:nvSpPr>
              <p:cNvPr id="184" name="Freeform 542"/>
              <p:cNvSpPr>
                <a:spLocks/>
              </p:cNvSpPr>
              <p:nvPr/>
            </p:nvSpPr>
            <p:spPr bwMode="auto">
              <a:xfrm>
                <a:off x="2381" y="1829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5" name="Freeform 543"/>
              <p:cNvSpPr>
                <a:spLocks/>
              </p:cNvSpPr>
              <p:nvPr/>
            </p:nvSpPr>
            <p:spPr bwMode="auto">
              <a:xfrm>
                <a:off x="2373" y="1874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6" name="Freeform 544"/>
              <p:cNvSpPr>
                <a:spLocks/>
              </p:cNvSpPr>
              <p:nvPr/>
            </p:nvSpPr>
            <p:spPr bwMode="auto">
              <a:xfrm>
                <a:off x="2373" y="1927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7" name="Freeform 545"/>
              <p:cNvSpPr>
                <a:spLocks/>
              </p:cNvSpPr>
              <p:nvPr/>
            </p:nvSpPr>
            <p:spPr bwMode="auto">
              <a:xfrm>
                <a:off x="2366" y="1979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8" name="Freeform 546"/>
              <p:cNvSpPr>
                <a:spLocks/>
              </p:cNvSpPr>
              <p:nvPr/>
            </p:nvSpPr>
            <p:spPr bwMode="auto">
              <a:xfrm>
                <a:off x="2358" y="2032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9" name="Freeform 547"/>
              <p:cNvSpPr>
                <a:spLocks/>
              </p:cNvSpPr>
              <p:nvPr/>
            </p:nvSpPr>
            <p:spPr bwMode="auto">
              <a:xfrm>
                <a:off x="2358" y="2084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0" name="Freeform 548"/>
              <p:cNvSpPr>
                <a:spLocks/>
              </p:cNvSpPr>
              <p:nvPr/>
            </p:nvSpPr>
            <p:spPr bwMode="auto">
              <a:xfrm>
                <a:off x="2351" y="2137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" name="Freeform 549"/>
              <p:cNvSpPr>
                <a:spLocks/>
              </p:cNvSpPr>
              <p:nvPr/>
            </p:nvSpPr>
            <p:spPr bwMode="auto">
              <a:xfrm>
                <a:off x="2343" y="2190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2" name="Freeform 550"/>
              <p:cNvSpPr>
                <a:spLocks/>
              </p:cNvSpPr>
              <p:nvPr/>
            </p:nvSpPr>
            <p:spPr bwMode="auto">
              <a:xfrm>
                <a:off x="2343" y="2242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3" name="Freeform 551"/>
              <p:cNvSpPr>
                <a:spLocks/>
              </p:cNvSpPr>
              <p:nvPr/>
            </p:nvSpPr>
            <p:spPr bwMode="auto">
              <a:xfrm>
                <a:off x="2336" y="2295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4" name="Freeform 552"/>
              <p:cNvSpPr>
                <a:spLocks/>
              </p:cNvSpPr>
              <p:nvPr/>
            </p:nvSpPr>
            <p:spPr bwMode="auto">
              <a:xfrm>
                <a:off x="2328" y="2348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5" name="Freeform 553"/>
              <p:cNvSpPr>
                <a:spLocks/>
              </p:cNvSpPr>
              <p:nvPr/>
            </p:nvSpPr>
            <p:spPr bwMode="auto">
              <a:xfrm>
                <a:off x="2328" y="2400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6" name="Freeform 554"/>
              <p:cNvSpPr>
                <a:spLocks/>
              </p:cNvSpPr>
              <p:nvPr/>
            </p:nvSpPr>
            <p:spPr bwMode="auto">
              <a:xfrm>
                <a:off x="2321" y="2453"/>
                <a:ext cx="7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7"/>
                  </a:cxn>
                </a:cxnLst>
                <a:rect l="0" t="0" r="r" b="b"/>
                <a:pathLst>
                  <a:path w="7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7" name="Freeform 555"/>
              <p:cNvSpPr>
                <a:spLocks/>
              </p:cNvSpPr>
              <p:nvPr/>
            </p:nvSpPr>
            <p:spPr bwMode="auto">
              <a:xfrm>
                <a:off x="2313" y="2506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8" name="Freeform 556"/>
              <p:cNvSpPr>
                <a:spLocks/>
              </p:cNvSpPr>
              <p:nvPr/>
            </p:nvSpPr>
            <p:spPr bwMode="auto">
              <a:xfrm>
                <a:off x="2313" y="2558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9" name="Freeform 557"/>
              <p:cNvSpPr>
                <a:spLocks/>
              </p:cNvSpPr>
              <p:nvPr/>
            </p:nvSpPr>
            <p:spPr bwMode="auto">
              <a:xfrm>
                <a:off x="2306" y="2611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0" name="Freeform 558"/>
              <p:cNvSpPr>
                <a:spLocks/>
              </p:cNvSpPr>
              <p:nvPr/>
            </p:nvSpPr>
            <p:spPr bwMode="auto">
              <a:xfrm>
                <a:off x="2298" y="2663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1"/>
                  </a:cxn>
                  <a:cxn ang="0">
                    <a:pos x="8" y="38"/>
                  </a:cxn>
                  <a:cxn ang="0">
                    <a:pos x="8" y="31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1"/>
                    </a:lnTo>
                    <a:lnTo>
                      <a:pt x="8" y="38"/>
                    </a:lnTo>
                    <a:lnTo>
                      <a:pt x="8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1" name="Freeform 559"/>
              <p:cNvSpPr>
                <a:spLocks/>
              </p:cNvSpPr>
              <p:nvPr/>
            </p:nvSpPr>
            <p:spPr bwMode="auto">
              <a:xfrm>
                <a:off x="2291" y="2716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2" name="Freeform 560"/>
              <p:cNvSpPr>
                <a:spLocks/>
              </p:cNvSpPr>
              <p:nvPr/>
            </p:nvSpPr>
            <p:spPr bwMode="auto">
              <a:xfrm>
                <a:off x="2291" y="2769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3" name="Freeform 561"/>
              <p:cNvSpPr>
                <a:spLocks/>
              </p:cNvSpPr>
              <p:nvPr/>
            </p:nvSpPr>
            <p:spPr bwMode="auto">
              <a:xfrm>
                <a:off x="2283" y="2821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4" name="Freeform 562"/>
              <p:cNvSpPr>
                <a:spLocks/>
              </p:cNvSpPr>
              <p:nvPr/>
            </p:nvSpPr>
            <p:spPr bwMode="auto">
              <a:xfrm>
                <a:off x="2276" y="2874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5" name="Freeform 563"/>
              <p:cNvSpPr>
                <a:spLocks/>
              </p:cNvSpPr>
              <p:nvPr/>
            </p:nvSpPr>
            <p:spPr bwMode="auto">
              <a:xfrm>
                <a:off x="2276" y="2927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6" name="Freeform 564"/>
              <p:cNvSpPr>
                <a:spLocks/>
              </p:cNvSpPr>
              <p:nvPr/>
            </p:nvSpPr>
            <p:spPr bwMode="auto">
              <a:xfrm>
                <a:off x="2268" y="2979"/>
                <a:ext cx="8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8" y="0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7" name="Freeform 565"/>
              <p:cNvSpPr>
                <a:spLocks/>
              </p:cNvSpPr>
              <p:nvPr/>
            </p:nvSpPr>
            <p:spPr bwMode="auto">
              <a:xfrm>
                <a:off x="2261" y="3032"/>
                <a:ext cx="15" cy="37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7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7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7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8" name="Freeform 566"/>
              <p:cNvSpPr>
                <a:spLocks/>
              </p:cNvSpPr>
              <p:nvPr/>
            </p:nvSpPr>
            <p:spPr bwMode="auto">
              <a:xfrm>
                <a:off x="2261" y="3085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9" name="Freeform 567"/>
              <p:cNvSpPr>
                <a:spLocks/>
              </p:cNvSpPr>
              <p:nvPr/>
            </p:nvSpPr>
            <p:spPr bwMode="auto">
              <a:xfrm>
                <a:off x="2253" y="3137"/>
                <a:ext cx="8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8" y="0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0" name="Freeform 568"/>
              <p:cNvSpPr>
                <a:spLocks/>
              </p:cNvSpPr>
              <p:nvPr/>
            </p:nvSpPr>
            <p:spPr bwMode="auto">
              <a:xfrm>
                <a:off x="2245" y="3190"/>
                <a:ext cx="16" cy="3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7"/>
                  </a:cxn>
                  <a:cxn ang="0">
                    <a:pos x="8" y="30"/>
                  </a:cxn>
                  <a:cxn ang="0">
                    <a:pos x="16" y="0"/>
                  </a:cxn>
                </a:cxnLst>
                <a:rect l="0" t="0" r="r" b="b"/>
                <a:pathLst>
                  <a:path w="16" h="37">
                    <a:moveTo>
                      <a:pt x="16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7"/>
                    </a:lnTo>
                    <a:lnTo>
                      <a:pt x="8" y="3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1" name="Freeform 569"/>
              <p:cNvSpPr>
                <a:spLocks/>
              </p:cNvSpPr>
              <p:nvPr/>
            </p:nvSpPr>
            <p:spPr bwMode="auto">
              <a:xfrm>
                <a:off x="2245" y="3242"/>
                <a:ext cx="8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31"/>
                  </a:cxn>
                  <a:cxn ang="0">
                    <a:pos x="0" y="38"/>
                  </a:cxn>
                  <a:cxn ang="0">
                    <a:pos x="8" y="31"/>
                  </a:cxn>
                  <a:cxn ang="0">
                    <a:pos x="8" y="0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0" y="38"/>
                    </a:lnTo>
                    <a:lnTo>
                      <a:pt x="8" y="3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2" name="Freeform 570"/>
              <p:cNvSpPr>
                <a:spLocks/>
              </p:cNvSpPr>
              <p:nvPr/>
            </p:nvSpPr>
            <p:spPr bwMode="auto">
              <a:xfrm>
                <a:off x="2238" y="3295"/>
                <a:ext cx="7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0" y="38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8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3" name="Freeform 571"/>
              <p:cNvSpPr>
                <a:spLocks/>
              </p:cNvSpPr>
              <p:nvPr/>
            </p:nvSpPr>
            <p:spPr bwMode="auto">
              <a:xfrm>
                <a:off x="2230" y="3348"/>
                <a:ext cx="15" cy="37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7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7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7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4" name="Freeform 572"/>
              <p:cNvSpPr>
                <a:spLocks/>
              </p:cNvSpPr>
              <p:nvPr/>
            </p:nvSpPr>
            <p:spPr bwMode="auto">
              <a:xfrm>
                <a:off x="2230" y="3393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5" name="Freeform 573"/>
              <p:cNvSpPr>
                <a:spLocks/>
              </p:cNvSpPr>
              <p:nvPr/>
            </p:nvSpPr>
            <p:spPr bwMode="auto">
              <a:xfrm>
                <a:off x="2223" y="3445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6" name="Freeform 574"/>
              <p:cNvSpPr>
                <a:spLocks/>
              </p:cNvSpPr>
              <p:nvPr/>
            </p:nvSpPr>
            <p:spPr bwMode="auto">
              <a:xfrm>
                <a:off x="2223" y="3498"/>
                <a:ext cx="7" cy="15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15"/>
                  </a:cxn>
                  <a:cxn ang="0">
                    <a:pos x="0" y="15"/>
                  </a:cxn>
                  <a:cxn ang="0">
                    <a:pos x="7" y="15"/>
                  </a:cxn>
                  <a:cxn ang="0">
                    <a:pos x="7" y="8"/>
                  </a:cxn>
                </a:cxnLst>
                <a:rect l="0" t="0" r="r" b="b"/>
                <a:pathLst>
                  <a:path w="7" h="15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7" name="Freeform 575"/>
              <p:cNvSpPr>
                <a:spLocks/>
              </p:cNvSpPr>
              <p:nvPr/>
            </p:nvSpPr>
            <p:spPr bwMode="auto">
              <a:xfrm>
                <a:off x="2170" y="3498"/>
                <a:ext cx="98" cy="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5" y="98"/>
                  </a:cxn>
                  <a:cxn ang="0">
                    <a:pos x="98" y="0"/>
                  </a:cxn>
                  <a:cxn ang="0">
                    <a:pos x="0" y="0"/>
                  </a:cxn>
                </a:cxnLst>
                <a:rect l="0" t="0" r="r" b="b"/>
                <a:pathLst>
                  <a:path w="98" h="98">
                    <a:moveTo>
                      <a:pt x="0" y="0"/>
                    </a:moveTo>
                    <a:lnTo>
                      <a:pt x="45" y="98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5" name="Group 576"/>
            <p:cNvGrpSpPr>
              <a:grpSpLocks/>
            </p:cNvGrpSpPr>
            <p:nvPr/>
          </p:nvGrpSpPr>
          <p:grpSpPr bwMode="auto">
            <a:xfrm>
              <a:off x="3122629" y="2955930"/>
              <a:ext cx="1838330" cy="2913080"/>
              <a:chOff x="2704" y="1889"/>
              <a:chExt cx="1158" cy="1835"/>
            </a:xfrm>
          </p:grpSpPr>
          <p:sp>
            <p:nvSpPr>
              <p:cNvPr id="143" name="Freeform 577"/>
              <p:cNvSpPr>
                <a:spLocks/>
              </p:cNvSpPr>
              <p:nvPr/>
            </p:nvSpPr>
            <p:spPr bwMode="auto">
              <a:xfrm>
                <a:off x="2704" y="1889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2"/>
                  </a:cxn>
                  <a:cxn ang="0">
                    <a:pos x="15" y="30"/>
                  </a:cxn>
                  <a:cxn ang="0">
                    <a:pos x="23" y="22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2"/>
                    </a:lnTo>
                    <a:lnTo>
                      <a:pt x="15" y="30"/>
                    </a:lnTo>
                    <a:lnTo>
                      <a:pt x="23" y="2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4" name="Freeform 578"/>
              <p:cNvSpPr>
                <a:spLocks/>
              </p:cNvSpPr>
              <p:nvPr/>
            </p:nvSpPr>
            <p:spPr bwMode="auto">
              <a:xfrm>
                <a:off x="2727" y="1927"/>
                <a:ext cx="22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22" y="37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22" y="37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5" name="Freeform 579"/>
              <p:cNvSpPr>
                <a:spLocks/>
              </p:cNvSpPr>
              <p:nvPr/>
            </p:nvSpPr>
            <p:spPr bwMode="auto">
              <a:xfrm>
                <a:off x="2757" y="1972"/>
                <a:ext cx="22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22" y="37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7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22" y="37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6" name="Freeform 580"/>
              <p:cNvSpPr>
                <a:spLocks/>
              </p:cNvSpPr>
              <p:nvPr/>
            </p:nvSpPr>
            <p:spPr bwMode="auto">
              <a:xfrm>
                <a:off x="2787" y="2017"/>
                <a:ext cx="22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7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7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7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7" name="Freeform 581"/>
              <p:cNvSpPr>
                <a:spLocks/>
              </p:cNvSpPr>
              <p:nvPr/>
            </p:nvSpPr>
            <p:spPr bwMode="auto">
              <a:xfrm>
                <a:off x="2809" y="2062"/>
                <a:ext cx="31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23" y="30"/>
                  </a:cxn>
                  <a:cxn ang="0">
                    <a:pos x="23" y="37"/>
                  </a:cxn>
                  <a:cxn ang="0">
                    <a:pos x="31" y="30"/>
                  </a:cxn>
                  <a:cxn ang="0">
                    <a:pos x="8" y="7"/>
                  </a:cxn>
                </a:cxnLst>
                <a:rect l="0" t="0" r="r" b="b"/>
                <a:pathLst>
                  <a:path w="31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3" y="30"/>
                    </a:lnTo>
                    <a:lnTo>
                      <a:pt x="23" y="37"/>
                    </a:lnTo>
                    <a:lnTo>
                      <a:pt x="31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8" name="Freeform 582"/>
              <p:cNvSpPr>
                <a:spLocks/>
              </p:cNvSpPr>
              <p:nvPr/>
            </p:nvSpPr>
            <p:spPr bwMode="auto">
              <a:xfrm>
                <a:off x="2840" y="2107"/>
                <a:ext cx="22" cy="30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7" y="8"/>
                  </a:cxn>
                </a:cxnLst>
                <a:rect l="0" t="0" r="r" b="b"/>
                <a:pathLst>
                  <a:path w="22" h="30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9" name="Freeform 583"/>
              <p:cNvSpPr>
                <a:spLocks/>
              </p:cNvSpPr>
              <p:nvPr/>
            </p:nvSpPr>
            <p:spPr bwMode="auto">
              <a:xfrm>
                <a:off x="2870" y="2152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0" name="Freeform 584"/>
              <p:cNvSpPr>
                <a:spLocks/>
              </p:cNvSpPr>
              <p:nvPr/>
            </p:nvSpPr>
            <p:spPr bwMode="auto">
              <a:xfrm>
                <a:off x="2900" y="2197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1" name="Freeform 585"/>
              <p:cNvSpPr>
                <a:spLocks/>
              </p:cNvSpPr>
              <p:nvPr/>
            </p:nvSpPr>
            <p:spPr bwMode="auto">
              <a:xfrm>
                <a:off x="2922" y="2242"/>
                <a:ext cx="30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30" y="30"/>
                  </a:cxn>
                  <a:cxn ang="0">
                    <a:pos x="8" y="0"/>
                  </a:cxn>
                </a:cxnLst>
                <a:rect l="0" t="0" r="r" b="b"/>
                <a:pathLst>
                  <a:path w="30" h="30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30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2" name="Freeform 586"/>
              <p:cNvSpPr>
                <a:spLocks/>
              </p:cNvSpPr>
              <p:nvPr/>
            </p:nvSpPr>
            <p:spPr bwMode="auto">
              <a:xfrm>
                <a:off x="2952" y="2287"/>
                <a:ext cx="23" cy="31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15" y="31"/>
                  </a:cxn>
                  <a:cxn ang="0">
                    <a:pos x="23" y="31"/>
                  </a:cxn>
                  <a:cxn ang="0">
                    <a:pos x="23" y="31"/>
                  </a:cxn>
                  <a:cxn ang="0">
                    <a:pos x="8" y="0"/>
                  </a:cxn>
                </a:cxnLst>
                <a:rect l="0" t="0" r="r" b="b"/>
                <a:pathLst>
                  <a:path w="23" h="31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31"/>
                    </a:lnTo>
                    <a:lnTo>
                      <a:pt x="23" y="31"/>
                    </a:lnTo>
                    <a:lnTo>
                      <a:pt x="23" y="3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3" name="Freeform 587"/>
              <p:cNvSpPr>
                <a:spLocks/>
              </p:cNvSpPr>
              <p:nvPr/>
            </p:nvSpPr>
            <p:spPr bwMode="auto">
              <a:xfrm>
                <a:off x="2982" y="2333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2"/>
                  </a:cxn>
                  <a:cxn ang="0">
                    <a:pos x="23" y="30"/>
                  </a:cxn>
                  <a:cxn ang="0">
                    <a:pos x="23" y="22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2"/>
                    </a:lnTo>
                    <a:lnTo>
                      <a:pt x="23" y="30"/>
                    </a:lnTo>
                    <a:lnTo>
                      <a:pt x="23" y="2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4" name="Freeform 588"/>
              <p:cNvSpPr>
                <a:spLocks/>
              </p:cNvSpPr>
              <p:nvPr/>
            </p:nvSpPr>
            <p:spPr bwMode="auto">
              <a:xfrm>
                <a:off x="3013" y="2378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2"/>
                  </a:cxn>
                  <a:cxn ang="0">
                    <a:pos x="15" y="30"/>
                  </a:cxn>
                  <a:cxn ang="0">
                    <a:pos x="22" y="22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2"/>
                    </a:lnTo>
                    <a:lnTo>
                      <a:pt x="15" y="30"/>
                    </a:lnTo>
                    <a:lnTo>
                      <a:pt x="22" y="2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5" name="Freeform 589"/>
              <p:cNvSpPr>
                <a:spLocks/>
              </p:cNvSpPr>
              <p:nvPr/>
            </p:nvSpPr>
            <p:spPr bwMode="auto">
              <a:xfrm>
                <a:off x="3035" y="2415"/>
                <a:ext cx="30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23" y="30"/>
                  </a:cxn>
                  <a:cxn ang="0">
                    <a:pos x="23" y="38"/>
                  </a:cxn>
                  <a:cxn ang="0">
                    <a:pos x="30" y="30"/>
                  </a:cxn>
                  <a:cxn ang="0">
                    <a:pos x="8" y="8"/>
                  </a:cxn>
                </a:cxnLst>
                <a:rect l="0" t="0" r="r" b="b"/>
                <a:pathLst>
                  <a:path w="30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23" y="30"/>
                    </a:lnTo>
                    <a:lnTo>
                      <a:pt x="23" y="38"/>
                    </a:lnTo>
                    <a:lnTo>
                      <a:pt x="30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" name="Freeform 590"/>
              <p:cNvSpPr>
                <a:spLocks/>
              </p:cNvSpPr>
              <p:nvPr/>
            </p:nvSpPr>
            <p:spPr bwMode="auto">
              <a:xfrm>
                <a:off x="3065" y="2460"/>
                <a:ext cx="23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3" y="38"/>
                  </a:cxn>
                  <a:cxn ang="0">
                    <a:pos x="23" y="30"/>
                  </a:cxn>
                  <a:cxn ang="0">
                    <a:pos x="8" y="8"/>
                  </a:cxn>
                </a:cxnLst>
                <a:rect l="0" t="0" r="r" b="b"/>
                <a:pathLst>
                  <a:path w="23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3" y="38"/>
                    </a:lnTo>
                    <a:lnTo>
                      <a:pt x="23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7" name="Freeform 591"/>
              <p:cNvSpPr>
                <a:spLocks/>
              </p:cNvSpPr>
              <p:nvPr/>
            </p:nvSpPr>
            <p:spPr bwMode="auto">
              <a:xfrm>
                <a:off x="3095" y="2506"/>
                <a:ext cx="23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23" y="37"/>
                  </a:cxn>
                  <a:cxn ang="0">
                    <a:pos x="23" y="30"/>
                  </a:cxn>
                  <a:cxn ang="0">
                    <a:pos x="8" y="7"/>
                  </a:cxn>
                </a:cxnLst>
                <a:rect l="0" t="0" r="r" b="b"/>
                <a:pathLst>
                  <a:path w="23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23" y="37"/>
                    </a:lnTo>
                    <a:lnTo>
                      <a:pt x="23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8" name="Freeform 592"/>
              <p:cNvSpPr>
                <a:spLocks/>
              </p:cNvSpPr>
              <p:nvPr/>
            </p:nvSpPr>
            <p:spPr bwMode="auto">
              <a:xfrm>
                <a:off x="3125" y="2551"/>
                <a:ext cx="23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7"/>
                  </a:cxn>
                  <a:cxn ang="0">
                    <a:pos x="23" y="30"/>
                  </a:cxn>
                  <a:cxn ang="0">
                    <a:pos x="8" y="7"/>
                  </a:cxn>
                </a:cxnLst>
                <a:rect l="0" t="0" r="r" b="b"/>
                <a:pathLst>
                  <a:path w="23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7"/>
                    </a:lnTo>
                    <a:lnTo>
                      <a:pt x="23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9" name="Freeform 593"/>
              <p:cNvSpPr>
                <a:spLocks/>
              </p:cNvSpPr>
              <p:nvPr/>
            </p:nvSpPr>
            <p:spPr bwMode="auto">
              <a:xfrm>
                <a:off x="3148" y="2596"/>
                <a:ext cx="30" cy="30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30" y="30"/>
                  </a:cxn>
                  <a:cxn ang="0">
                    <a:pos x="7" y="7"/>
                  </a:cxn>
                </a:cxnLst>
                <a:rect l="0" t="0" r="r" b="b"/>
                <a:pathLst>
                  <a:path w="30" h="30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30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0" name="Freeform 594"/>
              <p:cNvSpPr>
                <a:spLocks/>
              </p:cNvSpPr>
              <p:nvPr/>
            </p:nvSpPr>
            <p:spPr bwMode="auto">
              <a:xfrm>
                <a:off x="3178" y="2641"/>
                <a:ext cx="23" cy="30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7" y="7"/>
                  </a:cxn>
                </a:cxnLst>
                <a:rect l="0" t="0" r="r" b="b"/>
                <a:pathLst>
                  <a:path w="23" h="30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1" name="Freeform 595"/>
              <p:cNvSpPr>
                <a:spLocks/>
              </p:cNvSpPr>
              <p:nvPr/>
            </p:nvSpPr>
            <p:spPr bwMode="auto">
              <a:xfrm>
                <a:off x="3208" y="2686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2" name="Freeform 596"/>
              <p:cNvSpPr>
                <a:spLocks/>
              </p:cNvSpPr>
              <p:nvPr/>
            </p:nvSpPr>
            <p:spPr bwMode="auto">
              <a:xfrm>
                <a:off x="3238" y="2731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3" name="Freeform 597"/>
              <p:cNvSpPr>
                <a:spLocks/>
              </p:cNvSpPr>
              <p:nvPr/>
            </p:nvSpPr>
            <p:spPr bwMode="auto">
              <a:xfrm>
                <a:off x="3261" y="2776"/>
                <a:ext cx="30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30" y="30"/>
                  </a:cxn>
                  <a:cxn ang="0">
                    <a:pos x="7" y="0"/>
                  </a:cxn>
                </a:cxnLst>
                <a:rect l="0" t="0" r="r" b="b"/>
                <a:pathLst>
                  <a:path w="30" h="30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30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4" name="Freeform 598"/>
              <p:cNvSpPr>
                <a:spLocks/>
              </p:cNvSpPr>
              <p:nvPr/>
            </p:nvSpPr>
            <p:spPr bwMode="auto">
              <a:xfrm>
                <a:off x="3291" y="2821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5" name="Freeform 599"/>
              <p:cNvSpPr>
                <a:spLocks/>
              </p:cNvSpPr>
              <p:nvPr/>
            </p:nvSpPr>
            <p:spPr bwMode="auto">
              <a:xfrm>
                <a:off x="3321" y="2866"/>
                <a:ext cx="22" cy="3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3"/>
                  </a:cxn>
                  <a:cxn ang="0">
                    <a:pos x="22" y="31"/>
                  </a:cxn>
                  <a:cxn ang="0">
                    <a:pos x="22" y="23"/>
                  </a:cxn>
                  <a:cxn ang="0">
                    <a:pos x="7" y="0"/>
                  </a:cxn>
                </a:cxnLst>
                <a:rect l="0" t="0" r="r" b="b"/>
                <a:pathLst>
                  <a:path w="22" h="31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3"/>
                    </a:lnTo>
                    <a:lnTo>
                      <a:pt x="22" y="31"/>
                    </a:lnTo>
                    <a:lnTo>
                      <a:pt x="22" y="2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6" name="Freeform 600"/>
              <p:cNvSpPr>
                <a:spLocks/>
              </p:cNvSpPr>
              <p:nvPr/>
            </p:nvSpPr>
            <p:spPr bwMode="auto">
              <a:xfrm>
                <a:off x="3351" y="2904"/>
                <a:ext cx="22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15" y="38"/>
                  </a:cxn>
                  <a:cxn ang="0">
                    <a:pos x="22" y="30"/>
                  </a:cxn>
                  <a:cxn ang="0">
                    <a:pos x="7" y="8"/>
                  </a:cxn>
                </a:cxnLst>
                <a:rect l="0" t="0" r="r" b="b"/>
                <a:pathLst>
                  <a:path w="22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15" y="38"/>
                    </a:lnTo>
                    <a:lnTo>
                      <a:pt x="22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7" name="Freeform 601"/>
              <p:cNvSpPr>
                <a:spLocks/>
              </p:cNvSpPr>
              <p:nvPr/>
            </p:nvSpPr>
            <p:spPr bwMode="auto">
              <a:xfrm>
                <a:off x="3373" y="2949"/>
                <a:ext cx="31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23" y="30"/>
                  </a:cxn>
                  <a:cxn ang="0">
                    <a:pos x="23" y="38"/>
                  </a:cxn>
                  <a:cxn ang="0">
                    <a:pos x="31" y="30"/>
                  </a:cxn>
                  <a:cxn ang="0">
                    <a:pos x="8" y="8"/>
                  </a:cxn>
                </a:cxnLst>
                <a:rect l="0" t="0" r="r" b="b"/>
                <a:pathLst>
                  <a:path w="31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23" y="30"/>
                    </a:lnTo>
                    <a:lnTo>
                      <a:pt x="23" y="38"/>
                    </a:lnTo>
                    <a:lnTo>
                      <a:pt x="31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8" name="Freeform 602"/>
              <p:cNvSpPr>
                <a:spLocks/>
              </p:cNvSpPr>
              <p:nvPr/>
            </p:nvSpPr>
            <p:spPr bwMode="auto">
              <a:xfrm>
                <a:off x="3404" y="2994"/>
                <a:ext cx="22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2" y="38"/>
                  </a:cxn>
                  <a:cxn ang="0">
                    <a:pos x="22" y="30"/>
                  </a:cxn>
                  <a:cxn ang="0">
                    <a:pos x="7" y="8"/>
                  </a:cxn>
                </a:cxnLst>
                <a:rect l="0" t="0" r="r" b="b"/>
                <a:pathLst>
                  <a:path w="22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2" y="38"/>
                    </a:lnTo>
                    <a:lnTo>
                      <a:pt x="22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9" name="Freeform 603"/>
              <p:cNvSpPr>
                <a:spLocks/>
              </p:cNvSpPr>
              <p:nvPr/>
            </p:nvSpPr>
            <p:spPr bwMode="auto">
              <a:xfrm>
                <a:off x="3434" y="3039"/>
                <a:ext cx="22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2" y="38"/>
                  </a:cxn>
                  <a:cxn ang="0">
                    <a:pos x="22" y="30"/>
                  </a:cxn>
                  <a:cxn ang="0">
                    <a:pos x="7" y="8"/>
                  </a:cxn>
                </a:cxnLst>
                <a:rect l="0" t="0" r="r" b="b"/>
                <a:pathLst>
                  <a:path w="22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2" y="38"/>
                    </a:lnTo>
                    <a:lnTo>
                      <a:pt x="22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0" name="Freeform 604"/>
              <p:cNvSpPr>
                <a:spLocks/>
              </p:cNvSpPr>
              <p:nvPr/>
            </p:nvSpPr>
            <p:spPr bwMode="auto">
              <a:xfrm>
                <a:off x="3464" y="3085"/>
                <a:ext cx="22" cy="30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0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1" name="Freeform 605"/>
              <p:cNvSpPr>
                <a:spLocks/>
              </p:cNvSpPr>
              <p:nvPr/>
            </p:nvSpPr>
            <p:spPr bwMode="auto">
              <a:xfrm>
                <a:off x="3486" y="3130"/>
                <a:ext cx="30" cy="30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30" y="30"/>
                  </a:cxn>
                  <a:cxn ang="0">
                    <a:pos x="8" y="7"/>
                  </a:cxn>
                </a:cxnLst>
                <a:rect l="0" t="0" r="r" b="b"/>
                <a:pathLst>
                  <a:path w="30" h="30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30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2" name="Freeform 606"/>
              <p:cNvSpPr>
                <a:spLocks/>
              </p:cNvSpPr>
              <p:nvPr/>
            </p:nvSpPr>
            <p:spPr bwMode="auto">
              <a:xfrm>
                <a:off x="3516" y="3175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3" name="Freeform 607"/>
              <p:cNvSpPr>
                <a:spLocks/>
              </p:cNvSpPr>
              <p:nvPr/>
            </p:nvSpPr>
            <p:spPr bwMode="auto">
              <a:xfrm>
                <a:off x="3546" y="3220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" name="Freeform 608"/>
              <p:cNvSpPr>
                <a:spLocks/>
              </p:cNvSpPr>
              <p:nvPr/>
            </p:nvSpPr>
            <p:spPr bwMode="auto">
              <a:xfrm>
                <a:off x="3577" y="3265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5" name="Freeform 609"/>
              <p:cNvSpPr>
                <a:spLocks/>
              </p:cNvSpPr>
              <p:nvPr/>
            </p:nvSpPr>
            <p:spPr bwMode="auto">
              <a:xfrm>
                <a:off x="3599" y="3310"/>
                <a:ext cx="30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23" y="30"/>
                  </a:cxn>
                  <a:cxn ang="0">
                    <a:pos x="23" y="30"/>
                  </a:cxn>
                  <a:cxn ang="0">
                    <a:pos x="30" y="30"/>
                  </a:cxn>
                  <a:cxn ang="0">
                    <a:pos x="8" y="0"/>
                  </a:cxn>
                </a:cxnLst>
                <a:rect l="0" t="0" r="r" b="b"/>
                <a:pathLst>
                  <a:path w="30" h="30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30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6" name="Freeform 610"/>
              <p:cNvSpPr>
                <a:spLocks/>
              </p:cNvSpPr>
              <p:nvPr/>
            </p:nvSpPr>
            <p:spPr bwMode="auto">
              <a:xfrm>
                <a:off x="3629" y="3355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15" y="23"/>
                  </a:cxn>
                  <a:cxn ang="0">
                    <a:pos x="23" y="30"/>
                  </a:cxn>
                  <a:cxn ang="0">
                    <a:pos x="23" y="23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23"/>
                    </a:lnTo>
                    <a:lnTo>
                      <a:pt x="23" y="30"/>
                    </a:lnTo>
                    <a:lnTo>
                      <a:pt x="23" y="2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7" name="Freeform 611"/>
              <p:cNvSpPr>
                <a:spLocks/>
              </p:cNvSpPr>
              <p:nvPr/>
            </p:nvSpPr>
            <p:spPr bwMode="auto">
              <a:xfrm>
                <a:off x="3659" y="3400"/>
                <a:ext cx="23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5" y="23"/>
                  </a:cxn>
                  <a:cxn ang="0">
                    <a:pos x="23" y="30"/>
                  </a:cxn>
                  <a:cxn ang="0">
                    <a:pos x="23" y="23"/>
                  </a:cxn>
                  <a:cxn ang="0">
                    <a:pos x="8" y="0"/>
                  </a:cxn>
                </a:cxnLst>
                <a:rect l="0" t="0" r="r" b="b"/>
                <a:pathLst>
                  <a:path w="23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23"/>
                    </a:lnTo>
                    <a:lnTo>
                      <a:pt x="23" y="30"/>
                    </a:lnTo>
                    <a:lnTo>
                      <a:pt x="23" y="2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8" name="Freeform 612"/>
              <p:cNvSpPr>
                <a:spLocks/>
              </p:cNvSpPr>
              <p:nvPr/>
            </p:nvSpPr>
            <p:spPr bwMode="auto">
              <a:xfrm>
                <a:off x="3689" y="3438"/>
                <a:ext cx="23" cy="3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8"/>
                  </a:cxn>
                  <a:cxn ang="0">
                    <a:pos x="23" y="30"/>
                  </a:cxn>
                  <a:cxn ang="0">
                    <a:pos x="8" y="7"/>
                  </a:cxn>
                </a:cxnLst>
                <a:rect l="0" t="0" r="r" b="b"/>
                <a:pathLst>
                  <a:path w="23" h="38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8"/>
                    </a:lnTo>
                    <a:lnTo>
                      <a:pt x="23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9" name="Freeform 613"/>
              <p:cNvSpPr>
                <a:spLocks/>
              </p:cNvSpPr>
              <p:nvPr/>
            </p:nvSpPr>
            <p:spPr bwMode="auto">
              <a:xfrm>
                <a:off x="3712" y="3483"/>
                <a:ext cx="30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22" y="30"/>
                  </a:cxn>
                  <a:cxn ang="0">
                    <a:pos x="22" y="38"/>
                  </a:cxn>
                  <a:cxn ang="0">
                    <a:pos x="30" y="30"/>
                  </a:cxn>
                  <a:cxn ang="0">
                    <a:pos x="7" y="8"/>
                  </a:cxn>
                </a:cxnLst>
                <a:rect l="0" t="0" r="r" b="b"/>
                <a:pathLst>
                  <a:path w="30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22" y="30"/>
                    </a:lnTo>
                    <a:lnTo>
                      <a:pt x="22" y="38"/>
                    </a:lnTo>
                    <a:lnTo>
                      <a:pt x="30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0" name="Freeform 614"/>
              <p:cNvSpPr>
                <a:spLocks/>
              </p:cNvSpPr>
              <p:nvPr/>
            </p:nvSpPr>
            <p:spPr bwMode="auto">
              <a:xfrm>
                <a:off x="3742" y="3528"/>
                <a:ext cx="23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3" y="38"/>
                  </a:cxn>
                  <a:cxn ang="0">
                    <a:pos x="23" y="30"/>
                  </a:cxn>
                  <a:cxn ang="0">
                    <a:pos x="7" y="8"/>
                  </a:cxn>
                </a:cxnLst>
                <a:rect l="0" t="0" r="r" b="b"/>
                <a:pathLst>
                  <a:path w="23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3" y="38"/>
                    </a:lnTo>
                    <a:lnTo>
                      <a:pt x="23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1" name="Freeform 615"/>
              <p:cNvSpPr>
                <a:spLocks/>
              </p:cNvSpPr>
              <p:nvPr/>
            </p:nvSpPr>
            <p:spPr bwMode="auto">
              <a:xfrm>
                <a:off x="3772" y="3573"/>
                <a:ext cx="23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23" y="38"/>
                  </a:cxn>
                  <a:cxn ang="0">
                    <a:pos x="23" y="30"/>
                  </a:cxn>
                  <a:cxn ang="0">
                    <a:pos x="8" y="8"/>
                  </a:cxn>
                </a:cxnLst>
                <a:rect l="0" t="0" r="r" b="b"/>
                <a:pathLst>
                  <a:path w="23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23" y="38"/>
                    </a:lnTo>
                    <a:lnTo>
                      <a:pt x="23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2" name="Freeform 616"/>
              <p:cNvSpPr>
                <a:spLocks/>
              </p:cNvSpPr>
              <p:nvPr/>
            </p:nvSpPr>
            <p:spPr bwMode="auto">
              <a:xfrm>
                <a:off x="3802" y="3618"/>
                <a:ext cx="23" cy="30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3" y="30"/>
                  </a:cxn>
                  <a:cxn ang="0">
                    <a:pos x="8" y="8"/>
                  </a:cxn>
                </a:cxnLst>
                <a:rect l="0" t="0" r="r" b="b"/>
                <a:pathLst>
                  <a:path w="23" h="30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3" y="30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3" name="Freeform 617"/>
              <p:cNvSpPr>
                <a:spLocks/>
              </p:cNvSpPr>
              <p:nvPr/>
            </p:nvSpPr>
            <p:spPr bwMode="auto">
              <a:xfrm>
                <a:off x="3765" y="3618"/>
                <a:ext cx="97" cy="106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97" y="106"/>
                  </a:cxn>
                  <a:cxn ang="0">
                    <a:pos x="82" y="0"/>
                  </a:cxn>
                  <a:cxn ang="0">
                    <a:pos x="0" y="53"/>
                  </a:cxn>
                </a:cxnLst>
                <a:rect l="0" t="0" r="r" b="b"/>
                <a:pathLst>
                  <a:path w="97" h="106">
                    <a:moveTo>
                      <a:pt x="0" y="53"/>
                    </a:moveTo>
                    <a:lnTo>
                      <a:pt x="97" y="106"/>
                    </a:lnTo>
                    <a:lnTo>
                      <a:pt x="82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6" name="Line 618"/>
            <p:cNvSpPr>
              <a:spLocks noChangeShapeType="1"/>
            </p:cNvSpPr>
            <p:nvPr/>
          </p:nvSpPr>
          <p:spPr bwMode="auto">
            <a:xfrm flipV="1">
              <a:off x="2144713" y="3827463"/>
              <a:ext cx="919162" cy="179387"/>
            </a:xfrm>
            <a:prstGeom prst="line">
              <a:avLst/>
            </a:prstGeom>
            <a:noFill/>
            <a:ln w="119063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7" name="Group 619"/>
            <p:cNvGrpSpPr>
              <a:grpSpLocks/>
            </p:cNvGrpSpPr>
            <p:nvPr/>
          </p:nvGrpSpPr>
          <p:grpSpPr bwMode="auto">
            <a:xfrm>
              <a:off x="1738371" y="4006870"/>
              <a:ext cx="454034" cy="1838333"/>
              <a:chOff x="1832" y="2551"/>
              <a:chExt cx="286" cy="1158"/>
            </a:xfrm>
          </p:grpSpPr>
          <p:sp>
            <p:nvSpPr>
              <p:cNvPr id="121" name="Freeform 620"/>
              <p:cNvSpPr>
                <a:spLocks/>
              </p:cNvSpPr>
              <p:nvPr/>
            </p:nvSpPr>
            <p:spPr bwMode="auto">
              <a:xfrm>
                <a:off x="2103" y="2551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2" name="Freeform 621"/>
              <p:cNvSpPr>
                <a:spLocks/>
              </p:cNvSpPr>
              <p:nvPr/>
            </p:nvSpPr>
            <p:spPr bwMode="auto">
              <a:xfrm>
                <a:off x="2088" y="2596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15" y="0"/>
                  </a:cxn>
                  <a:cxn ang="0">
                    <a:pos x="7" y="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15" y="0"/>
                    </a:lnTo>
                    <a:lnTo>
                      <a:pt x="7" y="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3" name="Freeform 622"/>
              <p:cNvSpPr>
                <a:spLocks/>
              </p:cNvSpPr>
              <p:nvPr/>
            </p:nvSpPr>
            <p:spPr bwMode="auto">
              <a:xfrm>
                <a:off x="2080" y="2648"/>
                <a:ext cx="15" cy="38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8" y="0"/>
                  </a:cxn>
                  <a:cxn ang="0">
                    <a:pos x="8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15" y="8"/>
                  </a:cxn>
                </a:cxnLst>
                <a:rect l="0" t="0" r="r" b="b"/>
                <a:pathLst>
                  <a:path w="15" h="38">
                    <a:moveTo>
                      <a:pt x="15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4" name="Freeform 623"/>
              <p:cNvSpPr>
                <a:spLocks/>
              </p:cNvSpPr>
              <p:nvPr/>
            </p:nvSpPr>
            <p:spPr bwMode="auto">
              <a:xfrm>
                <a:off x="2065" y="2701"/>
                <a:ext cx="15" cy="38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5" y="0"/>
                  </a:cxn>
                  <a:cxn ang="0">
                    <a:pos x="8" y="8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8"/>
                  </a:cxn>
                </a:cxnLst>
                <a:rect l="0" t="0" r="r" b="b"/>
                <a:pathLst>
                  <a:path w="15" h="38">
                    <a:moveTo>
                      <a:pt x="15" y="8"/>
                    </a:moveTo>
                    <a:lnTo>
                      <a:pt x="15" y="0"/>
                    </a:lnTo>
                    <a:lnTo>
                      <a:pt x="8" y="8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" name="Freeform 624"/>
              <p:cNvSpPr>
                <a:spLocks/>
              </p:cNvSpPr>
              <p:nvPr/>
            </p:nvSpPr>
            <p:spPr bwMode="auto">
              <a:xfrm>
                <a:off x="2057" y="2754"/>
                <a:ext cx="16" cy="3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8" y="30"/>
                  </a:cxn>
                  <a:cxn ang="0">
                    <a:pos x="16" y="0"/>
                  </a:cxn>
                </a:cxnLst>
                <a:rect l="0" t="0" r="r" b="b"/>
                <a:pathLst>
                  <a:path w="16" h="37">
                    <a:moveTo>
                      <a:pt x="16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8" y="3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6" name="Freeform 625"/>
              <p:cNvSpPr>
                <a:spLocks/>
              </p:cNvSpPr>
              <p:nvPr/>
            </p:nvSpPr>
            <p:spPr bwMode="auto">
              <a:xfrm>
                <a:off x="2042" y="2806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15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7" name="Freeform 626"/>
              <p:cNvSpPr>
                <a:spLocks/>
              </p:cNvSpPr>
              <p:nvPr/>
            </p:nvSpPr>
            <p:spPr bwMode="auto">
              <a:xfrm>
                <a:off x="2035" y="2859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8" name="Freeform 627"/>
              <p:cNvSpPr>
                <a:spLocks/>
              </p:cNvSpPr>
              <p:nvPr/>
            </p:nvSpPr>
            <p:spPr bwMode="auto">
              <a:xfrm>
                <a:off x="2027" y="2904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628"/>
              <p:cNvSpPr>
                <a:spLocks/>
              </p:cNvSpPr>
              <p:nvPr/>
            </p:nvSpPr>
            <p:spPr bwMode="auto">
              <a:xfrm>
                <a:off x="2012" y="2957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15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15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629"/>
              <p:cNvSpPr>
                <a:spLocks/>
              </p:cNvSpPr>
              <p:nvPr/>
            </p:nvSpPr>
            <p:spPr bwMode="auto">
              <a:xfrm>
                <a:off x="2005" y="3009"/>
                <a:ext cx="15" cy="38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7" y="0"/>
                  </a:cxn>
                  <a:cxn ang="0">
                    <a:pos x="7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15" y="8"/>
                  </a:cxn>
                </a:cxnLst>
                <a:rect l="0" t="0" r="r" b="b"/>
                <a:pathLst>
                  <a:path w="15" h="38">
                    <a:moveTo>
                      <a:pt x="15" y="8"/>
                    </a:moveTo>
                    <a:lnTo>
                      <a:pt x="7" y="0"/>
                    </a:lnTo>
                    <a:lnTo>
                      <a:pt x="7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630"/>
              <p:cNvSpPr>
                <a:spLocks/>
              </p:cNvSpPr>
              <p:nvPr/>
            </p:nvSpPr>
            <p:spPr bwMode="auto">
              <a:xfrm>
                <a:off x="1990" y="3062"/>
                <a:ext cx="15" cy="38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15" y="0"/>
                  </a:cxn>
                  <a:cxn ang="0">
                    <a:pos x="7" y="7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7"/>
                  </a:cxn>
                </a:cxnLst>
                <a:rect l="0" t="0" r="r" b="b"/>
                <a:pathLst>
                  <a:path w="15" h="38">
                    <a:moveTo>
                      <a:pt x="15" y="7"/>
                    </a:moveTo>
                    <a:lnTo>
                      <a:pt x="15" y="0"/>
                    </a:lnTo>
                    <a:lnTo>
                      <a:pt x="7" y="7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2" name="Freeform 631"/>
              <p:cNvSpPr>
                <a:spLocks/>
              </p:cNvSpPr>
              <p:nvPr/>
            </p:nvSpPr>
            <p:spPr bwMode="auto">
              <a:xfrm>
                <a:off x="1982" y="3115"/>
                <a:ext cx="15" cy="37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7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3" name="Freeform 632"/>
              <p:cNvSpPr>
                <a:spLocks/>
              </p:cNvSpPr>
              <p:nvPr/>
            </p:nvSpPr>
            <p:spPr bwMode="auto">
              <a:xfrm>
                <a:off x="1967" y="3167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15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4" name="Freeform 633"/>
              <p:cNvSpPr>
                <a:spLocks/>
              </p:cNvSpPr>
              <p:nvPr/>
            </p:nvSpPr>
            <p:spPr bwMode="auto">
              <a:xfrm>
                <a:off x="1960" y="3220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634"/>
              <p:cNvSpPr>
                <a:spLocks/>
              </p:cNvSpPr>
              <p:nvPr/>
            </p:nvSpPr>
            <p:spPr bwMode="auto">
              <a:xfrm>
                <a:off x="1952" y="3265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635"/>
              <p:cNvSpPr>
                <a:spLocks/>
              </p:cNvSpPr>
              <p:nvPr/>
            </p:nvSpPr>
            <p:spPr bwMode="auto">
              <a:xfrm>
                <a:off x="1937" y="3318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636"/>
              <p:cNvSpPr>
                <a:spLocks/>
              </p:cNvSpPr>
              <p:nvPr/>
            </p:nvSpPr>
            <p:spPr bwMode="auto">
              <a:xfrm>
                <a:off x="1930" y="3370"/>
                <a:ext cx="15" cy="38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7" y="0"/>
                  </a:cxn>
                  <a:cxn ang="0">
                    <a:pos x="7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15" y="8"/>
                  </a:cxn>
                </a:cxnLst>
                <a:rect l="0" t="0" r="r" b="b"/>
                <a:pathLst>
                  <a:path w="15" h="38">
                    <a:moveTo>
                      <a:pt x="15" y="8"/>
                    </a:moveTo>
                    <a:lnTo>
                      <a:pt x="7" y="0"/>
                    </a:lnTo>
                    <a:lnTo>
                      <a:pt x="7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8" name="Freeform 637"/>
              <p:cNvSpPr>
                <a:spLocks/>
              </p:cNvSpPr>
              <p:nvPr/>
            </p:nvSpPr>
            <p:spPr bwMode="auto">
              <a:xfrm>
                <a:off x="1915" y="3423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8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15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9" name="Freeform 638"/>
              <p:cNvSpPr>
                <a:spLocks/>
              </p:cNvSpPr>
              <p:nvPr/>
            </p:nvSpPr>
            <p:spPr bwMode="auto">
              <a:xfrm>
                <a:off x="1907" y="3476"/>
                <a:ext cx="15" cy="37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0" y="37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7">
                    <a:moveTo>
                      <a:pt x="15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0" name="Freeform 639"/>
              <p:cNvSpPr>
                <a:spLocks/>
              </p:cNvSpPr>
              <p:nvPr/>
            </p:nvSpPr>
            <p:spPr bwMode="auto">
              <a:xfrm>
                <a:off x="1892" y="3528"/>
                <a:ext cx="15" cy="3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8">
                    <a:moveTo>
                      <a:pt x="15" y="0"/>
                    </a:moveTo>
                    <a:lnTo>
                      <a:pt x="15" y="0"/>
                    </a:lnTo>
                    <a:lnTo>
                      <a:pt x="8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1" name="Freeform 640"/>
              <p:cNvSpPr>
                <a:spLocks/>
              </p:cNvSpPr>
              <p:nvPr/>
            </p:nvSpPr>
            <p:spPr bwMode="auto">
              <a:xfrm>
                <a:off x="1885" y="3581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2" name="Freeform 641"/>
              <p:cNvSpPr>
                <a:spLocks/>
              </p:cNvSpPr>
              <p:nvPr/>
            </p:nvSpPr>
            <p:spPr bwMode="auto">
              <a:xfrm>
                <a:off x="1832" y="3603"/>
                <a:ext cx="98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0" y="106"/>
                  </a:cxn>
                  <a:cxn ang="0">
                    <a:pos x="98" y="23"/>
                  </a:cxn>
                  <a:cxn ang="0">
                    <a:pos x="0" y="0"/>
                  </a:cxn>
                </a:cxnLst>
                <a:rect l="0" t="0" r="r" b="b"/>
                <a:pathLst>
                  <a:path w="98" h="106">
                    <a:moveTo>
                      <a:pt x="0" y="0"/>
                    </a:moveTo>
                    <a:lnTo>
                      <a:pt x="30" y="106"/>
                    </a:lnTo>
                    <a:lnTo>
                      <a:pt x="98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8" name="Group 642"/>
            <p:cNvGrpSpPr>
              <a:grpSpLocks/>
            </p:cNvGrpSpPr>
            <p:nvPr/>
          </p:nvGrpSpPr>
          <p:grpSpPr bwMode="auto">
            <a:xfrm>
              <a:off x="3064138" y="3838585"/>
              <a:ext cx="369911" cy="2017719"/>
              <a:chOff x="2667" y="2445"/>
              <a:chExt cx="233" cy="1271"/>
            </a:xfrm>
          </p:grpSpPr>
          <p:sp>
            <p:nvSpPr>
              <p:cNvPr id="97" name="Freeform 643"/>
              <p:cNvSpPr>
                <a:spLocks/>
              </p:cNvSpPr>
              <p:nvPr/>
            </p:nvSpPr>
            <p:spPr bwMode="auto">
              <a:xfrm>
                <a:off x="2667" y="2445"/>
                <a:ext cx="7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8" name="Freeform 644"/>
              <p:cNvSpPr>
                <a:spLocks/>
              </p:cNvSpPr>
              <p:nvPr/>
            </p:nvSpPr>
            <p:spPr bwMode="auto">
              <a:xfrm>
                <a:off x="2674" y="2490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9" name="Freeform 645"/>
              <p:cNvSpPr>
                <a:spLocks/>
              </p:cNvSpPr>
              <p:nvPr/>
            </p:nvSpPr>
            <p:spPr bwMode="auto">
              <a:xfrm>
                <a:off x="2682" y="2543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0" name="Freeform 646"/>
              <p:cNvSpPr>
                <a:spLocks/>
              </p:cNvSpPr>
              <p:nvPr/>
            </p:nvSpPr>
            <p:spPr bwMode="auto">
              <a:xfrm>
                <a:off x="2689" y="2596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1" name="Freeform 647"/>
              <p:cNvSpPr>
                <a:spLocks/>
              </p:cNvSpPr>
              <p:nvPr/>
            </p:nvSpPr>
            <p:spPr bwMode="auto">
              <a:xfrm>
                <a:off x="2697" y="2648"/>
                <a:ext cx="15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15" y="38"/>
                  </a:cxn>
                  <a:cxn ang="0">
                    <a:pos x="7" y="8"/>
                  </a:cxn>
                </a:cxnLst>
                <a:rect l="0" t="0" r="r" b="b"/>
                <a:pathLst>
                  <a:path w="15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15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" name="Freeform 648"/>
              <p:cNvSpPr>
                <a:spLocks/>
              </p:cNvSpPr>
              <p:nvPr/>
            </p:nvSpPr>
            <p:spPr bwMode="auto">
              <a:xfrm>
                <a:off x="2704" y="2701"/>
                <a:ext cx="15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15" y="38"/>
                  </a:cxn>
                  <a:cxn ang="0">
                    <a:pos x="8" y="8"/>
                  </a:cxn>
                </a:cxnLst>
                <a:rect l="0" t="0" r="r" b="b"/>
                <a:pathLst>
                  <a:path w="15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15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" name="Freeform 649"/>
              <p:cNvSpPr>
                <a:spLocks/>
              </p:cNvSpPr>
              <p:nvPr/>
            </p:nvSpPr>
            <p:spPr bwMode="auto">
              <a:xfrm>
                <a:off x="2712" y="2754"/>
                <a:ext cx="15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7" y="37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7" y="37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" name="Freeform 650"/>
              <p:cNvSpPr>
                <a:spLocks/>
              </p:cNvSpPr>
              <p:nvPr/>
            </p:nvSpPr>
            <p:spPr bwMode="auto">
              <a:xfrm>
                <a:off x="2719" y="2806"/>
                <a:ext cx="15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8" y="38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8" y="38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5" name="Freeform 651"/>
              <p:cNvSpPr>
                <a:spLocks/>
              </p:cNvSpPr>
              <p:nvPr/>
            </p:nvSpPr>
            <p:spPr bwMode="auto">
              <a:xfrm>
                <a:off x="2727" y="2859"/>
                <a:ext cx="15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7" y="38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8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7" y="38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6" name="Freeform 652"/>
              <p:cNvSpPr>
                <a:spLocks/>
              </p:cNvSpPr>
              <p:nvPr/>
            </p:nvSpPr>
            <p:spPr bwMode="auto">
              <a:xfrm>
                <a:off x="2734" y="2912"/>
                <a:ext cx="15" cy="3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8" y="37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7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8" y="37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7" name="Freeform 653"/>
              <p:cNvSpPr>
                <a:spLocks/>
              </p:cNvSpPr>
              <p:nvPr/>
            </p:nvSpPr>
            <p:spPr bwMode="auto">
              <a:xfrm>
                <a:off x="2742" y="2964"/>
                <a:ext cx="15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15" y="38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8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15" y="38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654"/>
              <p:cNvSpPr>
                <a:spLocks/>
              </p:cNvSpPr>
              <p:nvPr/>
            </p:nvSpPr>
            <p:spPr bwMode="auto">
              <a:xfrm>
                <a:off x="2757" y="3017"/>
                <a:ext cx="7" cy="3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7" y="37"/>
                  </a:cxn>
                  <a:cxn ang="0">
                    <a:pos x="7" y="30"/>
                  </a:cxn>
                  <a:cxn ang="0">
                    <a:pos x="7" y="0"/>
                  </a:cxn>
                </a:cxnLst>
                <a:rect l="0" t="0" r="r" b="b"/>
                <a:pathLst>
                  <a:path w="7" h="37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7" y="37"/>
                    </a:lnTo>
                    <a:lnTo>
                      <a:pt x="7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655"/>
              <p:cNvSpPr>
                <a:spLocks/>
              </p:cNvSpPr>
              <p:nvPr/>
            </p:nvSpPr>
            <p:spPr bwMode="auto">
              <a:xfrm>
                <a:off x="2764" y="3062"/>
                <a:ext cx="8" cy="3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7"/>
                  </a:cxn>
                </a:cxnLst>
                <a:rect l="0" t="0" r="r" b="b"/>
                <a:pathLst>
                  <a:path w="8" h="38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656"/>
              <p:cNvSpPr>
                <a:spLocks/>
              </p:cNvSpPr>
              <p:nvPr/>
            </p:nvSpPr>
            <p:spPr bwMode="auto">
              <a:xfrm>
                <a:off x="2772" y="3115"/>
                <a:ext cx="7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7" y="7"/>
                  </a:cxn>
                </a:cxnLst>
                <a:rect l="0" t="0" r="r" b="b"/>
                <a:pathLst>
                  <a:path w="7" h="37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1" name="Freeform 657"/>
              <p:cNvSpPr>
                <a:spLocks/>
              </p:cNvSpPr>
              <p:nvPr/>
            </p:nvSpPr>
            <p:spPr bwMode="auto">
              <a:xfrm>
                <a:off x="2779" y="3167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2" name="Freeform 658"/>
              <p:cNvSpPr>
                <a:spLocks/>
              </p:cNvSpPr>
              <p:nvPr/>
            </p:nvSpPr>
            <p:spPr bwMode="auto">
              <a:xfrm>
                <a:off x="2787" y="3220"/>
                <a:ext cx="15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15" y="37"/>
                  </a:cxn>
                  <a:cxn ang="0">
                    <a:pos x="7" y="7"/>
                  </a:cxn>
                </a:cxnLst>
                <a:rect l="0" t="0" r="r" b="b"/>
                <a:pathLst>
                  <a:path w="15" h="37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15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3" name="Freeform 659"/>
              <p:cNvSpPr>
                <a:spLocks/>
              </p:cNvSpPr>
              <p:nvPr/>
            </p:nvSpPr>
            <p:spPr bwMode="auto">
              <a:xfrm>
                <a:off x="2794" y="3273"/>
                <a:ext cx="15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37"/>
                  </a:cxn>
                  <a:cxn ang="0">
                    <a:pos x="8" y="7"/>
                  </a:cxn>
                </a:cxnLst>
                <a:rect l="0" t="0" r="r" b="b"/>
                <a:pathLst>
                  <a:path w="15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660"/>
              <p:cNvSpPr>
                <a:spLocks/>
              </p:cNvSpPr>
              <p:nvPr/>
            </p:nvSpPr>
            <p:spPr bwMode="auto">
              <a:xfrm>
                <a:off x="2802" y="3325"/>
                <a:ext cx="15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7" y="30"/>
                  </a:cxn>
                  <a:cxn ang="0">
                    <a:pos x="7" y="38"/>
                  </a:cxn>
                  <a:cxn ang="0">
                    <a:pos x="15" y="30"/>
                  </a:cxn>
                  <a:cxn ang="0">
                    <a:pos x="7" y="8"/>
                  </a:cxn>
                </a:cxnLst>
                <a:rect l="0" t="0" r="r" b="b"/>
                <a:pathLst>
                  <a:path w="15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7" y="30"/>
                    </a:lnTo>
                    <a:lnTo>
                      <a:pt x="7" y="38"/>
                    </a:lnTo>
                    <a:lnTo>
                      <a:pt x="15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661"/>
              <p:cNvSpPr>
                <a:spLocks/>
              </p:cNvSpPr>
              <p:nvPr/>
            </p:nvSpPr>
            <p:spPr bwMode="auto">
              <a:xfrm>
                <a:off x="2809" y="3378"/>
                <a:ext cx="16" cy="3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8" y="37"/>
                  </a:cxn>
                  <a:cxn ang="0">
                    <a:pos x="16" y="30"/>
                  </a:cxn>
                  <a:cxn ang="0">
                    <a:pos x="8" y="0"/>
                  </a:cxn>
                </a:cxnLst>
                <a:rect l="0" t="0" r="r" b="b"/>
                <a:pathLst>
                  <a:path w="16" h="37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8" y="37"/>
                    </a:lnTo>
                    <a:lnTo>
                      <a:pt x="16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662"/>
              <p:cNvSpPr>
                <a:spLocks/>
              </p:cNvSpPr>
              <p:nvPr/>
            </p:nvSpPr>
            <p:spPr bwMode="auto">
              <a:xfrm>
                <a:off x="2817" y="3430"/>
                <a:ext cx="15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1"/>
                  </a:cxn>
                  <a:cxn ang="0">
                    <a:pos x="8" y="38"/>
                  </a:cxn>
                  <a:cxn ang="0">
                    <a:pos x="15" y="31"/>
                  </a:cxn>
                  <a:cxn ang="0">
                    <a:pos x="8" y="0"/>
                  </a:cxn>
                </a:cxnLst>
                <a:rect l="0" t="0" r="r" b="b"/>
                <a:pathLst>
                  <a:path w="15" h="38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1"/>
                    </a:lnTo>
                    <a:lnTo>
                      <a:pt x="8" y="38"/>
                    </a:lnTo>
                    <a:lnTo>
                      <a:pt x="15" y="3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7" name="Freeform 663"/>
              <p:cNvSpPr>
                <a:spLocks/>
              </p:cNvSpPr>
              <p:nvPr/>
            </p:nvSpPr>
            <p:spPr bwMode="auto">
              <a:xfrm>
                <a:off x="2825" y="3483"/>
                <a:ext cx="15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15" y="38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8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15" y="38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8" name="Freeform 664"/>
              <p:cNvSpPr>
                <a:spLocks/>
              </p:cNvSpPr>
              <p:nvPr/>
            </p:nvSpPr>
            <p:spPr bwMode="auto">
              <a:xfrm>
                <a:off x="2832" y="3536"/>
                <a:ext cx="15" cy="3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15" y="37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7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15" y="37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665"/>
              <p:cNvSpPr>
                <a:spLocks/>
              </p:cNvSpPr>
              <p:nvPr/>
            </p:nvSpPr>
            <p:spPr bwMode="auto">
              <a:xfrm>
                <a:off x="2847" y="3588"/>
                <a:ext cx="8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8" y="38"/>
                  </a:cxn>
                  <a:cxn ang="0">
                    <a:pos x="8" y="30"/>
                  </a:cxn>
                  <a:cxn ang="0">
                    <a:pos x="8" y="0"/>
                  </a:cxn>
                </a:cxnLst>
                <a:rect l="0" t="0" r="r" b="b"/>
                <a:pathLst>
                  <a:path w="8" h="38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666"/>
              <p:cNvSpPr>
                <a:spLocks/>
              </p:cNvSpPr>
              <p:nvPr/>
            </p:nvSpPr>
            <p:spPr bwMode="auto">
              <a:xfrm>
                <a:off x="2802" y="3611"/>
                <a:ext cx="98" cy="10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68" y="105"/>
                  </a:cxn>
                  <a:cxn ang="0">
                    <a:pos x="98" y="0"/>
                  </a:cxn>
                  <a:cxn ang="0">
                    <a:pos x="0" y="15"/>
                  </a:cxn>
                </a:cxnLst>
                <a:rect l="0" t="0" r="r" b="b"/>
                <a:pathLst>
                  <a:path w="98" h="105">
                    <a:moveTo>
                      <a:pt x="0" y="15"/>
                    </a:moveTo>
                    <a:lnTo>
                      <a:pt x="68" y="105"/>
                    </a:lnTo>
                    <a:lnTo>
                      <a:pt x="9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9" name="Rectangle 667"/>
            <p:cNvSpPr>
              <a:spLocks noChangeArrowheads="1"/>
            </p:cNvSpPr>
            <p:nvPr/>
          </p:nvSpPr>
          <p:spPr bwMode="auto">
            <a:xfrm>
              <a:off x="1403350" y="3217863"/>
              <a:ext cx="955675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Rectangle 668"/>
            <p:cNvSpPr>
              <a:spLocks noChangeArrowheads="1"/>
            </p:cNvSpPr>
            <p:nvPr/>
          </p:nvSpPr>
          <p:spPr bwMode="auto">
            <a:xfrm>
              <a:off x="1616075" y="4572000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0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1" name="Rectangle 669"/>
            <p:cNvSpPr>
              <a:spLocks noChangeArrowheads="1"/>
            </p:cNvSpPr>
            <p:nvPr/>
          </p:nvSpPr>
          <p:spPr bwMode="auto">
            <a:xfrm>
              <a:off x="2068513" y="3302000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2" name="Rectangle 671"/>
            <p:cNvSpPr>
              <a:spLocks noChangeArrowheads="1"/>
            </p:cNvSpPr>
            <p:nvPr/>
          </p:nvSpPr>
          <p:spPr bwMode="auto">
            <a:xfrm>
              <a:off x="4419600" y="4495800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0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3" name="Rectangle 672"/>
            <p:cNvSpPr>
              <a:spLocks noChangeArrowheads="1"/>
            </p:cNvSpPr>
            <p:nvPr/>
          </p:nvSpPr>
          <p:spPr bwMode="auto">
            <a:xfrm>
              <a:off x="4802188" y="3768725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4" name="Rectangle 673"/>
            <p:cNvSpPr>
              <a:spLocks noChangeArrowheads="1"/>
            </p:cNvSpPr>
            <p:nvPr/>
          </p:nvSpPr>
          <p:spPr bwMode="auto">
            <a:xfrm>
              <a:off x="2717800" y="3217863"/>
              <a:ext cx="584200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674"/>
            <p:cNvSpPr>
              <a:spLocks noChangeArrowheads="1"/>
            </p:cNvSpPr>
            <p:nvPr/>
          </p:nvSpPr>
          <p:spPr bwMode="auto">
            <a:xfrm>
              <a:off x="4032250" y="4724400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1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6" name="Rectangle 675"/>
            <p:cNvSpPr>
              <a:spLocks noChangeArrowheads="1"/>
            </p:cNvSpPr>
            <p:nvPr/>
          </p:nvSpPr>
          <p:spPr bwMode="auto">
            <a:xfrm>
              <a:off x="3190875" y="3302000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7" name="Rectangle 676"/>
            <p:cNvSpPr>
              <a:spLocks noChangeArrowheads="1"/>
            </p:cNvSpPr>
            <p:nvPr/>
          </p:nvSpPr>
          <p:spPr bwMode="auto">
            <a:xfrm>
              <a:off x="1881188" y="4997450"/>
              <a:ext cx="596900" cy="477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Rectangle 677"/>
            <p:cNvSpPr>
              <a:spLocks noChangeArrowheads="1"/>
            </p:cNvSpPr>
            <p:nvPr/>
          </p:nvSpPr>
          <p:spPr bwMode="auto">
            <a:xfrm>
              <a:off x="2146300" y="5081588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1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49" name="Rectangle 678"/>
            <p:cNvSpPr>
              <a:spLocks noChangeArrowheads="1"/>
            </p:cNvSpPr>
            <p:nvPr/>
          </p:nvSpPr>
          <p:spPr bwMode="auto">
            <a:xfrm>
              <a:off x="2354263" y="5081588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0" name="Rectangle 679"/>
            <p:cNvSpPr>
              <a:spLocks noChangeArrowheads="1"/>
            </p:cNvSpPr>
            <p:nvPr/>
          </p:nvSpPr>
          <p:spPr bwMode="auto">
            <a:xfrm>
              <a:off x="2370138" y="4746625"/>
              <a:ext cx="596900" cy="477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" name="Rectangle 680"/>
            <p:cNvSpPr>
              <a:spLocks noChangeArrowheads="1"/>
            </p:cNvSpPr>
            <p:nvPr/>
          </p:nvSpPr>
          <p:spPr bwMode="auto">
            <a:xfrm>
              <a:off x="2636838" y="4830763"/>
              <a:ext cx="134937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2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2" name="Rectangle 681"/>
            <p:cNvSpPr>
              <a:spLocks noChangeArrowheads="1"/>
            </p:cNvSpPr>
            <p:nvPr/>
          </p:nvSpPr>
          <p:spPr bwMode="auto">
            <a:xfrm>
              <a:off x="2844800" y="4830763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3" name="Line 682"/>
            <p:cNvSpPr>
              <a:spLocks noChangeShapeType="1"/>
            </p:cNvSpPr>
            <p:nvPr/>
          </p:nvSpPr>
          <p:spPr bwMode="auto">
            <a:xfrm flipV="1">
              <a:off x="2919413" y="4065588"/>
              <a:ext cx="681037" cy="84137"/>
            </a:xfrm>
            <a:prstGeom prst="line">
              <a:avLst/>
            </a:prstGeom>
            <a:noFill/>
            <a:ln w="119063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4" name="Group 683"/>
            <p:cNvGrpSpPr>
              <a:grpSpLocks/>
            </p:cNvGrpSpPr>
            <p:nvPr/>
          </p:nvGrpSpPr>
          <p:grpSpPr bwMode="auto">
            <a:xfrm>
              <a:off x="2824240" y="4149744"/>
              <a:ext cx="155578" cy="1492256"/>
              <a:chOff x="2516" y="2641"/>
              <a:chExt cx="98" cy="940"/>
            </a:xfrm>
          </p:grpSpPr>
          <p:sp>
            <p:nvSpPr>
              <p:cNvPr id="79" name="Freeform 684"/>
              <p:cNvSpPr>
                <a:spLocks/>
              </p:cNvSpPr>
              <p:nvPr/>
            </p:nvSpPr>
            <p:spPr bwMode="auto">
              <a:xfrm>
                <a:off x="2584" y="2641"/>
                <a:ext cx="15" cy="3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7" y="30"/>
                  </a:cxn>
                  <a:cxn ang="0">
                    <a:pos x="15" y="0"/>
                  </a:cxn>
                </a:cxnLst>
                <a:rect l="0" t="0" r="r" b="b"/>
                <a:pathLst>
                  <a:path w="15" h="30">
                    <a:moveTo>
                      <a:pt x="15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0" name="Freeform 685"/>
              <p:cNvSpPr>
                <a:spLocks/>
              </p:cNvSpPr>
              <p:nvPr/>
            </p:nvSpPr>
            <p:spPr bwMode="auto">
              <a:xfrm>
                <a:off x="2584" y="2686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1" name="Freeform 686"/>
              <p:cNvSpPr>
                <a:spLocks/>
              </p:cNvSpPr>
              <p:nvPr/>
            </p:nvSpPr>
            <p:spPr bwMode="auto">
              <a:xfrm>
                <a:off x="2584" y="2739"/>
                <a:ext cx="7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7" y="7"/>
                  </a:cxn>
                </a:cxnLst>
                <a:rect l="0" t="0" r="r" b="b"/>
                <a:pathLst>
                  <a:path w="7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" name="Freeform 687"/>
              <p:cNvSpPr>
                <a:spLocks/>
              </p:cNvSpPr>
              <p:nvPr/>
            </p:nvSpPr>
            <p:spPr bwMode="auto">
              <a:xfrm>
                <a:off x="2584" y="2791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3" name="Freeform 688"/>
              <p:cNvSpPr>
                <a:spLocks/>
              </p:cNvSpPr>
              <p:nvPr/>
            </p:nvSpPr>
            <p:spPr bwMode="auto">
              <a:xfrm>
                <a:off x="2584" y="2844"/>
                <a:ext cx="7" cy="38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7"/>
                  </a:cxn>
                </a:cxnLst>
                <a:rect l="0" t="0" r="r" b="b"/>
                <a:pathLst>
                  <a:path w="7" h="38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4" name="Freeform 689"/>
              <p:cNvSpPr>
                <a:spLocks/>
              </p:cNvSpPr>
              <p:nvPr/>
            </p:nvSpPr>
            <p:spPr bwMode="auto">
              <a:xfrm>
                <a:off x="2576" y="2897"/>
                <a:ext cx="15" cy="37"/>
              </a:xfrm>
              <a:custGeom>
                <a:avLst/>
                <a:gdLst/>
                <a:ahLst/>
                <a:cxnLst>
                  <a:cxn ang="0">
                    <a:pos x="15" y="7"/>
                  </a:cxn>
                  <a:cxn ang="0">
                    <a:pos x="8" y="0"/>
                  </a:cxn>
                  <a:cxn ang="0">
                    <a:pos x="8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7"/>
                  </a:cxn>
                </a:cxnLst>
                <a:rect l="0" t="0" r="r" b="b"/>
                <a:pathLst>
                  <a:path w="15" h="37">
                    <a:moveTo>
                      <a:pt x="15" y="7"/>
                    </a:moveTo>
                    <a:lnTo>
                      <a:pt x="8" y="0"/>
                    </a:lnTo>
                    <a:lnTo>
                      <a:pt x="8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5" name="Freeform 690"/>
              <p:cNvSpPr>
                <a:spLocks/>
              </p:cNvSpPr>
              <p:nvPr/>
            </p:nvSpPr>
            <p:spPr bwMode="auto">
              <a:xfrm>
                <a:off x="2576" y="2949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6" name="Freeform 691"/>
              <p:cNvSpPr>
                <a:spLocks/>
              </p:cNvSpPr>
              <p:nvPr/>
            </p:nvSpPr>
            <p:spPr bwMode="auto">
              <a:xfrm>
                <a:off x="2576" y="3002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7" name="Freeform 692"/>
              <p:cNvSpPr>
                <a:spLocks/>
              </p:cNvSpPr>
              <p:nvPr/>
            </p:nvSpPr>
            <p:spPr bwMode="auto">
              <a:xfrm>
                <a:off x="2576" y="3054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8" name="Freeform 693"/>
              <p:cNvSpPr>
                <a:spLocks/>
              </p:cNvSpPr>
              <p:nvPr/>
            </p:nvSpPr>
            <p:spPr bwMode="auto">
              <a:xfrm>
                <a:off x="2576" y="3107"/>
                <a:ext cx="8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8" y="38"/>
                  </a:cxn>
                  <a:cxn ang="0">
                    <a:pos x="8" y="8"/>
                  </a:cxn>
                </a:cxnLst>
                <a:rect l="0" t="0" r="r" b="b"/>
                <a:pathLst>
                  <a:path w="8" h="38">
                    <a:moveTo>
                      <a:pt x="8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8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9" name="Freeform 694"/>
              <p:cNvSpPr>
                <a:spLocks/>
              </p:cNvSpPr>
              <p:nvPr/>
            </p:nvSpPr>
            <p:spPr bwMode="auto">
              <a:xfrm>
                <a:off x="2576" y="3160"/>
                <a:ext cx="8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0" y="37"/>
                  </a:cxn>
                  <a:cxn ang="0">
                    <a:pos x="8" y="37"/>
                  </a:cxn>
                  <a:cxn ang="0">
                    <a:pos x="8" y="7"/>
                  </a:cxn>
                </a:cxnLst>
                <a:rect l="0" t="0" r="r" b="b"/>
                <a:pathLst>
                  <a:path w="8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0" name="Freeform 695"/>
              <p:cNvSpPr>
                <a:spLocks/>
              </p:cNvSpPr>
              <p:nvPr/>
            </p:nvSpPr>
            <p:spPr bwMode="auto">
              <a:xfrm>
                <a:off x="2569" y="3212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1" name="Freeform 696"/>
              <p:cNvSpPr>
                <a:spLocks/>
              </p:cNvSpPr>
              <p:nvPr/>
            </p:nvSpPr>
            <p:spPr bwMode="auto">
              <a:xfrm>
                <a:off x="2569" y="3265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7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" name="Freeform 697"/>
              <p:cNvSpPr>
                <a:spLocks/>
              </p:cNvSpPr>
              <p:nvPr/>
            </p:nvSpPr>
            <p:spPr bwMode="auto">
              <a:xfrm>
                <a:off x="2569" y="3318"/>
                <a:ext cx="7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37"/>
                  </a:cxn>
                  <a:cxn ang="0">
                    <a:pos x="7" y="37"/>
                  </a:cxn>
                  <a:cxn ang="0">
                    <a:pos x="7" y="37"/>
                  </a:cxn>
                  <a:cxn ang="0">
                    <a:pos x="7" y="7"/>
                  </a:cxn>
                </a:cxnLst>
                <a:rect l="0" t="0" r="r" b="b"/>
                <a:pathLst>
                  <a:path w="7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0" y="37"/>
                    </a:lnTo>
                    <a:lnTo>
                      <a:pt x="7" y="37"/>
                    </a:lnTo>
                    <a:lnTo>
                      <a:pt x="7" y="3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" name="Freeform 698"/>
              <p:cNvSpPr>
                <a:spLocks/>
              </p:cNvSpPr>
              <p:nvPr/>
            </p:nvSpPr>
            <p:spPr bwMode="auto">
              <a:xfrm>
                <a:off x="2569" y="3370"/>
                <a:ext cx="7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8"/>
                  </a:cxn>
                </a:cxnLst>
                <a:rect l="0" t="0" r="r" b="b"/>
                <a:pathLst>
                  <a:path w="7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4" name="Freeform 699"/>
              <p:cNvSpPr>
                <a:spLocks/>
              </p:cNvSpPr>
              <p:nvPr/>
            </p:nvSpPr>
            <p:spPr bwMode="auto">
              <a:xfrm>
                <a:off x="2569" y="3423"/>
                <a:ext cx="7" cy="38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7" y="38"/>
                  </a:cxn>
                  <a:cxn ang="0">
                    <a:pos x="7" y="7"/>
                  </a:cxn>
                </a:cxnLst>
                <a:rect l="0" t="0" r="r" b="b"/>
                <a:pathLst>
                  <a:path w="7" h="38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" name="Freeform 700"/>
              <p:cNvSpPr>
                <a:spLocks/>
              </p:cNvSpPr>
              <p:nvPr/>
            </p:nvSpPr>
            <p:spPr bwMode="auto">
              <a:xfrm>
                <a:off x="2569" y="3476"/>
                <a:ext cx="7" cy="22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7" y="22"/>
                  </a:cxn>
                  <a:cxn ang="0">
                    <a:pos x="7" y="7"/>
                  </a:cxn>
                </a:cxnLst>
                <a:rect l="0" t="0" r="r" b="b"/>
                <a:pathLst>
                  <a:path w="7" h="22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" name="Freeform 701"/>
              <p:cNvSpPr>
                <a:spLocks/>
              </p:cNvSpPr>
              <p:nvPr/>
            </p:nvSpPr>
            <p:spPr bwMode="auto">
              <a:xfrm>
                <a:off x="2516" y="3483"/>
                <a:ext cx="98" cy="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98"/>
                  </a:cxn>
                  <a:cxn ang="0">
                    <a:pos x="98" y="0"/>
                  </a:cxn>
                  <a:cxn ang="0">
                    <a:pos x="0" y="0"/>
                  </a:cxn>
                </a:cxnLst>
                <a:rect l="0" t="0" r="r" b="b"/>
                <a:pathLst>
                  <a:path w="98" h="98">
                    <a:moveTo>
                      <a:pt x="0" y="0"/>
                    </a:moveTo>
                    <a:lnTo>
                      <a:pt x="53" y="98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5" name="Group 702"/>
            <p:cNvGrpSpPr>
              <a:grpSpLocks/>
            </p:cNvGrpSpPr>
            <p:nvPr/>
          </p:nvGrpSpPr>
          <p:grpSpPr bwMode="auto">
            <a:xfrm>
              <a:off x="3564041" y="4102117"/>
              <a:ext cx="501661" cy="1312869"/>
              <a:chOff x="2982" y="2611"/>
              <a:chExt cx="316" cy="827"/>
            </a:xfrm>
          </p:grpSpPr>
          <p:sp>
            <p:nvSpPr>
              <p:cNvPr id="62" name="Freeform 703"/>
              <p:cNvSpPr>
                <a:spLocks/>
              </p:cNvSpPr>
              <p:nvPr/>
            </p:nvSpPr>
            <p:spPr bwMode="auto">
              <a:xfrm>
                <a:off x="2982" y="2611"/>
                <a:ext cx="15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" name="Freeform 704"/>
              <p:cNvSpPr>
                <a:spLocks/>
              </p:cNvSpPr>
              <p:nvPr/>
            </p:nvSpPr>
            <p:spPr bwMode="auto">
              <a:xfrm>
                <a:off x="2997" y="2656"/>
                <a:ext cx="16" cy="3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8" y="30"/>
                  </a:cxn>
                  <a:cxn ang="0">
                    <a:pos x="16" y="38"/>
                  </a:cxn>
                  <a:cxn ang="0">
                    <a:pos x="16" y="30"/>
                  </a:cxn>
                  <a:cxn ang="0">
                    <a:pos x="8" y="7"/>
                  </a:cxn>
                </a:cxnLst>
                <a:rect l="0" t="0" r="r" b="b"/>
                <a:pathLst>
                  <a:path w="16" h="38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8" y="30"/>
                    </a:lnTo>
                    <a:lnTo>
                      <a:pt x="16" y="38"/>
                    </a:lnTo>
                    <a:lnTo>
                      <a:pt x="16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" name="Freeform 705"/>
              <p:cNvSpPr>
                <a:spLocks/>
              </p:cNvSpPr>
              <p:nvPr/>
            </p:nvSpPr>
            <p:spPr bwMode="auto">
              <a:xfrm>
                <a:off x="3013" y="2709"/>
                <a:ext cx="22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22" y="30"/>
                  </a:cxn>
                  <a:cxn ang="0">
                    <a:pos x="7" y="0"/>
                  </a:cxn>
                </a:cxnLst>
                <a:rect l="0" t="0" r="r" b="b"/>
                <a:pathLst>
                  <a:path w="22" h="30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22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" name="Freeform 706"/>
              <p:cNvSpPr>
                <a:spLocks/>
              </p:cNvSpPr>
              <p:nvPr/>
            </p:nvSpPr>
            <p:spPr bwMode="auto">
              <a:xfrm>
                <a:off x="3035" y="2754"/>
                <a:ext cx="15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8" y="37"/>
                  </a:cxn>
                  <a:cxn ang="0">
                    <a:pos x="8" y="37"/>
                  </a:cxn>
                  <a:cxn ang="0">
                    <a:pos x="15" y="37"/>
                  </a:cxn>
                  <a:cxn ang="0">
                    <a:pos x="8" y="7"/>
                  </a:cxn>
                </a:cxnLst>
                <a:rect l="0" t="0" r="r" b="b"/>
                <a:pathLst>
                  <a:path w="15" h="37">
                    <a:moveTo>
                      <a:pt x="8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15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6" name="Freeform 707"/>
              <p:cNvSpPr>
                <a:spLocks/>
              </p:cNvSpPr>
              <p:nvPr/>
            </p:nvSpPr>
            <p:spPr bwMode="auto">
              <a:xfrm>
                <a:off x="3050" y="2806"/>
                <a:ext cx="15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15" y="38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8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15" y="38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Freeform 708"/>
              <p:cNvSpPr>
                <a:spLocks/>
              </p:cNvSpPr>
              <p:nvPr/>
            </p:nvSpPr>
            <p:spPr bwMode="auto">
              <a:xfrm>
                <a:off x="3065" y="2851"/>
                <a:ext cx="23" cy="3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0"/>
                  </a:cxn>
                  <a:cxn ang="0">
                    <a:pos x="0" y="8"/>
                  </a:cxn>
                  <a:cxn ang="0">
                    <a:pos x="15" y="38"/>
                  </a:cxn>
                  <a:cxn ang="0">
                    <a:pos x="15" y="38"/>
                  </a:cxn>
                  <a:cxn ang="0">
                    <a:pos x="23" y="38"/>
                  </a:cxn>
                  <a:cxn ang="0">
                    <a:pos x="8" y="8"/>
                  </a:cxn>
                </a:cxnLst>
                <a:rect l="0" t="0" r="r" b="b"/>
                <a:pathLst>
                  <a:path w="23" h="38">
                    <a:moveTo>
                      <a:pt x="8" y="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15" y="38"/>
                    </a:lnTo>
                    <a:lnTo>
                      <a:pt x="15" y="38"/>
                    </a:lnTo>
                    <a:lnTo>
                      <a:pt x="23" y="3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Freeform 709"/>
              <p:cNvSpPr>
                <a:spLocks/>
              </p:cNvSpPr>
              <p:nvPr/>
            </p:nvSpPr>
            <p:spPr bwMode="auto">
              <a:xfrm>
                <a:off x="3088" y="2904"/>
                <a:ext cx="15" cy="38"/>
              </a:xfrm>
              <a:custGeom>
                <a:avLst/>
                <a:gdLst/>
                <a:ahLst/>
                <a:cxnLst>
                  <a:cxn ang="0">
                    <a:pos x="7" y="8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7" y="30"/>
                  </a:cxn>
                  <a:cxn ang="0">
                    <a:pos x="15" y="38"/>
                  </a:cxn>
                  <a:cxn ang="0">
                    <a:pos x="15" y="30"/>
                  </a:cxn>
                  <a:cxn ang="0">
                    <a:pos x="7" y="8"/>
                  </a:cxn>
                </a:cxnLst>
                <a:rect l="0" t="0" r="r" b="b"/>
                <a:pathLst>
                  <a:path w="15" h="38">
                    <a:moveTo>
                      <a:pt x="7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7" y="30"/>
                    </a:lnTo>
                    <a:lnTo>
                      <a:pt x="15" y="38"/>
                    </a:lnTo>
                    <a:lnTo>
                      <a:pt x="15" y="3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" name="Freeform 710"/>
              <p:cNvSpPr>
                <a:spLocks/>
              </p:cNvSpPr>
              <p:nvPr/>
            </p:nvSpPr>
            <p:spPr bwMode="auto">
              <a:xfrm>
                <a:off x="3103" y="2957"/>
                <a:ext cx="15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0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" name="Freeform 711"/>
              <p:cNvSpPr>
                <a:spLocks/>
              </p:cNvSpPr>
              <p:nvPr/>
            </p:nvSpPr>
            <p:spPr bwMode="auto">
              <a:xfrm>
                <a:off x="3118" y="3002"/>
                <a:ext cx="22" cy="37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7"/>
                  </a:cxn>
                  <a:cxn ang="0">
                    <a:pos x="22" y="30"/>
                  </a:cxn>
                  <a:cxn ang="0">
                    <a:pos x="7" y="7"/>
                  </a:cxn>
                </a:cxnLst>
                <a:rect l="0" t="0" r="r" b="b"/>
                <a:pathLst>
                  <a:path w="22" h="37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7"/>
                    </a:lnTo>
                    <a:lnTo>
                      <a:pt x="22" y="3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" name="Freeform 712"/>
              <p:cNvSpPr>
                <a:spLocks/>
              </p:cNvSpPr>
              <p:nvPr/>
            </p:nvSpPr>
            <p:spPr bwMode="auto">
              <a:xfrm>
                <a:off x="3140" y="3054"/>
                <a:ext cx="15" cy="3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31"/>
                  </a:cxn>
                  <a:cxn ang="0">
                    <a:pos x="15" y="38"/>
                  </a:cxn>
                  <a:cxn ang="0">
                    <a:pos x="15" y="31"/>
                  </a:cxn>
                  <a:cxn ang="0">
                    <a:pos x="8" y="0"/>
                  </a:cxn>
                </a:cxnLst>
                <a:rect l="0" t="0" r="r" b="b"/>
                <a:pathLst>
                  <a:path w="15" h="38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31"/>
                    </a:lnTo>
                    <a:lnTo>
                      <a:pt x="15" y="38"/>
                    </a:lnTo>
                    <a:lnTo>
                      <a:pt x="15" y="3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" name="Freeform 713"/>
              <p:cNvSpPr>
                <a:spLocks/>
              </p:cNvSpPr>
              <p:nvPr/>
            </p:nvSpPr>
            <p:spPr bwMode="auto">
              <a:xfrm>
                <a:off x="3155" y="3100"/>
                <a:ext cx="23" cy="3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15" y="37"/>
                  </a:cxn>
                  <a:cxn ang="0">
                    <a:pos x="15" y="37"/>
                  </a:cxn>
                  <a:cxn ang="0">
                    <a:pos x="23" y="37"/>
                  </a:cxn>
                  <a:cxn ang="0">
                    <a:pos x="8" y="7"/>
                  </a:cxn>
                </a:cxnLst>
                <a:rect l="0" t="0" r="r" b="b"/>
                <a:pathLst>
                  <a:path w="23" h="37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23" y="37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" name="Freeform 714"/>
              <p:cNvSpPr>
                <a:spLocks/>
              </p:cNvSpPr>
              <p:nvPr/>
            </p:nvSpPr>
            <p:spPr bwMode="auto">
              <a:xfrm>
                <a:off x="3178" y="3152"/>
                <a:ext cx="15" cy="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7" y="38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8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7" y="38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4" name="Freeform 715"/>
              <p:cNvSpPr>
                <a:spLocks/>
              </p:cNvSpPr>
              <p:nvPr/>
            </p:nvSpPr>
            <p:spPr bwMode="auto">
              <a:xfrm>
                <a:off x="3193" y="3205"/>
                <a:ext cx="15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" y="3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8" y="0"/>
                  </a:cxn>
                </a:cxnLst>
                <a:rect l="0" t="0" r="r" b="b"/>
                <a:pathLst>
                  <a:path w="15" h="3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" name="Freeform 716"/>
              <p:cNvSpPr>
                <a:spLocks/>
              </p:cNvSpPr>
              <p:nvPr/>
            </p:nvSpPr>
            <p:spPr bwMode="auto">
              <a:xfrm>
                <a:off x="3208" y="3250"/>
                <a:ext cx="23" cy="3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8" y="0"/>
                  </a:cxn>
                  <a:cxn ang="0">
                    <a:pos x="0" y="7"/>
                  </a:cxn>
                  <a:cxn ang="0">
                    <a:pos x="15" y="30"/>
                  </a:cxn>
                  <a:cxn ang="0">
                    <a:pos x="15" y="38"/>
                  </a:cxn>
                  <a:cxn ang="0">
                    <a:pos x="23" y="30"/>
                  </a:cxn>
                  <a:cxn ang="0">
                    <a:pos x="8" y="7"/>
                  </a:cxn>
                </a:cxnLst>
                <a:rect l="0" t="0" r="r" b="b"/>
                <a:pathLst>
                  <a:path w="23" h="38">
                    <a:moveTo>
                      <a:pt x="8" y="7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15" y="30"/>
                    </a:lnTo>
                    <a:lnTo>
                      <a:pt x="15" y="38"/>
                    </a:lnTo>
                    <a:lnTo>
                      <a:pt x="23" y="30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6" name="Freeform 717"/>
              <p:cNvSpPr>
                <a:spLocks/>
              </p:cNvSpPr>
              <p:nvPr/>
            </p:nvSpPr>
            <p:spPr bwMode="auto">
              <a:xfrm>
                <a:off x="3231" y="3303"/>
                <a:ext cx="15" cy="3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7" y="30"/>
                  </a:cxn>
                  <a:cxn ang="0">
                    <a:pos x="15" y="30"/>
                  </a:cxn>
                  <a:cxn ang="0">
                    <a:pos x="15" y="30"/>
                  </a:cxn>
                  <a:cxn ang="0">
                    <a:pos x="7" y="0"/>
                  </a:cxn>
                </a:cxnLst>
                <a:rect l="0" t="0" r="r" b="b"/>
                <a:pathLst>
                  <a:path w="15" h="30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7" name="Freeform 718"/>
              <p:cNvSpPr>
                <a:spLocks/>
              </p:cNvSpPr>
              <p:nvPr/>
            </p:nvSpPr>
            <p:spPr bwMode="auto">
              <a:xfrm>
                <a:off x="3246" y="3348"/>
                <a:ext cx="15" cy="15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7" y="15"/>
                  </a:cxn>
                  <a:cxn ang="0">
                    <a:pos x="7" y="15"/>
                  </a:cxn>
                  <a:cxn ang="0">
                    <a:pos x="15" y="15"/>
                  </a:cxn>
                  <a:cxn ang="0">
                    <a:pos x="7" y="7"/>
                  </a:cxn>
                </a:cxnLst>
                <a:rect l="0" t="0" r="r" b="b"/>
                <a:pathLst>
                  <a:path w="15" h="15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15" y="15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" name="Freeform 719"/>
              <p:cNvSpPr>
                <a:spLocks/>
              </p:cNvSpPr>
              <p:nvPr/>
            </p:nvSpPr>
            <p:spPr bwMode="auto">
              <a:xfrm>
                <a:off x="3201" y="3333"/>
                <a:ext cx="97" cy="105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82" y="105"/>
                  </a:cxn>
                  <a:cxn ang="0">
                    <a:pos x="97" y="0"/>
                  </a:cxn>
                  <a:cxn ang="0">
                    <a:pos x="0" y="30"/>
                  </a:cxn>
                </a:cxnLst>
                <a:rect l="0" t="0" r="r" b="b"/>
                <a:pathLst>
                  <a:path w="97" h="105">
                    <a:moveTo>
                      <a:pt x="0" y="30"/>
                    </a:moveTo>
                    <a:lnTo>
                      <a:pt x="82" y="105"/>
                    </a:lnTo>
                    <a:lnTo>
                      <a:pt x="97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6" name="Rectangle 720"/>
            <p:cNvSpPr>
              <a:spLocks noChangeArrowheads="1"/>
            </p:cNvSpPr>
            <p:nvPr/>
          </p:nvSpPr>
          <p:spPr bwMode="auto">
            <a:xfrm>
              <a:off x="3230563" y="4757738"/>
              <a:ext cx="596900" cy="47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" name="Rectangle 721"/>
            <p:cNvSpPr>
              <a:spLocks noChangeArrowheads="1"/>
            </p:cNvSpPr>
            <p:nvPr/>
          </p:nvSpPr>
          <p:spPr bwMode="auto">
            <a:xfrm>
              <a:off x="3495675" y="4841875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2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8" name="Rectangle 722"/>
            <p:cNvSpPr>
              <a:spLocks noChangeArrowheads="1"/>
            </p:cNvSpPr>
            <p:nvPr/>
          </p:nvSpPr>
          <p:spPr bwMode="auto">
            <a:xfrm>
              <a:off x="3703638" y="4841875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59" name="Rectangle 723"/>
            <p:cNvSpPr>
              <a:spLocks noChangeArrowheads="1"/>
            </p:cNvSpPr>
            <p:nvPr/>
          </p:nvSpPr>
          <p:spPr bwMode="auto">
            <a:xfrm>
              <a:off x="2836863" y="5116513"/>
              <a:ext cx="584200" cy="47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Rectangle 724"/>
            <p:cNvSpPr>
              <a:spLocks noChangeArrowheads="1"/>
            </p:cNvSpPr>
            <p:nvPr/>
          </p:nvSpPr>
          <p:spPr bwMode="auto">
            <a:xfrm>
              <a:off x="3041650" y="5181600"/>
              <a:ext cx="1349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3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61" name="Rectangle 725"/>
            <p:cNvSpPr>
              <a:spLocks noChangeArrowheads="1"/>
            </p:cNvSpPr>
            <p:nvPr/>
          </p:nvSpPr>
          <p:spPr bwMode="auto">
            <a:xfrm>
              <a:off x="3309938" y="5200650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TW" sz="1900">
                  <a:latin typeface="Arial" charset="0"/>
                  <a:ea typeface="新細明體" charset="-120"/>
                </a:rPr>
                <a:t> </a:t>
              </a:r>
              <a:endParaRPr lang="en-US" altLang="zh-TW" sz="2800" b="1">
                <a:latin typeface="Times New Roman" pitchFamily="18" charset="0"/>
                <a:ea typeface="新細明體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Shadow Volume Algorithm</a:t>
            </a:r>
            <a:endParaRPr lang="de-DE" altLang="de-DE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543800" cy="4897438"/>
          </a:xfrm>
          <a:prstGeom prst="rect">
            <a:avLst/>
          </a:prstGeom>
          <a:noFill/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2004986" y="5781660"/>
            <a:ext cx="48768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Step 1: Render scene </a:t>
            </a:r>
            <a:r>
              <a:rPr lang="de-DE" altLang="de-DE">
                <a:solidFill>
                  <a:srgbClr val="00FF00"/>
                </a:solidFill>
                <a:latin typeface="Arial" charset="0"/>
                <a:sym typeface="Symbol" pitchFamily="18" charset="2"/>
              </a:rPr>
              <a:t> Z-values</a:t>
            </a:r>
            <a:endParaRPr lang="de-DE" altLang="de-DE" sz="30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Shadow Volume Algorithm</a:t>
            </a:r>
            <a:endParaRPr lang="de-DE" altLang="de-DE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414" y="1271606"/>
            <a:ext cx="7543800" cy="4783138"/>
          </a:xfrm>
          <a:prstGeom prst="rect">
            <a:avLst/>
          </a:prstGeom>
          <a:noFill/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262214" y="5157806"/>
            <a:ext cx="2514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 sz="2000">
                <a:solidFill>
                  <a:srgbClr val="00FF00"/>
                </a:solidFill>
                <a:latin typeface="Arial" charset="0"/>
              </a:rPr>
              <a:t>Front face: +1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37893" name="Freeform 5"/>
          <p:cNvSpPr>
            <a:spLocks/>
          </p:cNvSpPr>
          <p:nvPr/>
        </p:nvSpPr>
        <p:spPr bwMode="auto">
          <a:xfrm>
            <a:off x="3659214" y="2490806"/>
            <a:ext cx="1270000" cy="2220913"/>
          </a:xfrm>
          <a:custGeom>
            <a:avLst/>
            <a:gdLst/>
            <a:ahLst/>
            <a:cxnLst>
              <a:cxn ang="0">
                <a:pos x="192" y="1557"/>
              </a:cxn>
              <a:cxn ang="0">
                <a:pos x="0" y="1339"/>
              </a:cxn>
              <a:cxn ang="0">
                <a:pos x="533" y="0"/>
              </a:cxn>
              <a:cxn ang="0">
                <a:pos x="619" y="32"/>
              </a:cxn>
              <a:cxn ang="0">
                <a:pos x="192" y="1557"/>
              </a:cxn>
            </a:cxnLst>
            <a:rect l="0" t="0" r="r" b="b"/>
            <a:pathLst>
              <a:path w="619" h="1557">
                <a:moveTo>
                  <a:pt x="192" y="1557"/>
                </a:moveTo>
                <a:lnTo>
                  <a:pt x="0" y="1339"/>
                </a:lnTo>
                <a:lnTo>
                  <a:pt x="533" y="0"/>
                </a:lnTo>
                <a:lnTo>
                  <a:pt x="619" y="32"/>
                </a:lnTo>
                <a:lnTo>
                  <a:pt x="192" y="1557"/>
                </a:lnTo>
                <a:close/>
              </a:path>
            </a:pathLst>
          </a:custGeom>
          <a:noFill/>
          <a:ln w="19050" cap="flat" cmpd="sng">
            <a:solidFill>
              <a:srgbClr val="00FF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4" name="Freeform 6"/>
          <p:cNvSpPr>
            <a:spLocks/>
          </p:cNvSpPr>
          <p:nvPr/>
        </p:nvSpPr>
        <p:spPr bwMode="auto">
          <a:xfrm>
            <a:off x="5200677" y="2268556"/>
            <a:ext cx="795337" cy="2590800"/>
          </a:xfrm>
          <a:custGeom>
            <a:avLst/>
            <a:gdLst/>
            <a:ahLst/>
            <a:cxnLst>
              <a:cxn ang="0">
                <a:pos x="229" y="1632"/>
              </a:cxn>
              <a:cxn ang="0">
                <a:pos x="0" y="26"/>
              </a:cxn>
              <a:cxn ang="0">
                <a:pos x="74" y="0"/>
              </a:cxn>
              <a:cxn ang="0">
                <a:pos x="501" y="1477"/>
              </a:cxn>
              <a:cxn ang="0">
                <a:pos x="229" y="1632"/>
              </a:cxn>
            </a:cxnLst>
            <a:rect l="0" t="0" r="r" b="b"/>
            <a:pathLst>
              <a:path w="501" h="1632">
                <a:moveTo>
                  <a:pt x="229" y="1632"/>
                </a:moveTo>
                <a:lnTo>
                  <a:pt x="0" y="26"/>
                </a:lnTo>
                <a:lnTo>
                  <a:pt x="74" y="0"/>
                </a:lnTo>
                <a:lnTo>
                  <a:pt x="501" y="1477"/>
                </a:lnTo>
                <a:lnTo>
                  <a:pt x="229" y="1632"/>
                </a:lnTo>
                <a:close/>
              </a:path>
            </a:pathLst>
          </a:custGeom>
          <a:noFill/>
          <a:ln w="19050" cap="flat" cmpd="sng">
            <a:solidFill>
              <a:srgbClr val="00FF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 flipV="1">
            <a:off x="3176614" y="4581544"/>
            <a:ext cx="584200" cy="576262"/>
          </a:xfrm>
          <a:prstGeom prst="line">
            <a:avLst/>
          </a:prstGeom>
          <a:noFill/>
          <a:ln w="9525">
            <a:solidFill>
              <a:srgbClr val="00FF00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 flipH="1" flipV="1">
            <a:off x="5767414" y="4776806"/>
            <a:ext cx="76200" cy="381000"/>
          </a:xfrm>
          <a:prstGeom prst="line">
            <a:avLst/>
          </a:prstGeom>
          <a:noFill/>
          <a:ln w="9525">
            <a:solidFill>
              <a:srgbClr val="00FF00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1957414" y="5688031"/>
            <a:ext cx="52578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Step 2: Render shadow volume faces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5005414" y="5157806"/>
            <a:ext cx="1752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 sz="2000">
                <a:solidFill>
                  <a:srgbClr val="00FF00"/>
                </a:solidFill>
                <a:latin typeface="Arial" charset="0"/>
              </a:rPr>
              <a:t>Back face: -1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autoUpdateAnimBg="0"/>
      <p:bldP spid="37893" grpId="0" animBg="1"/>
      <p:bldP spid="37894" grpId="0" animBg="1"/>
      <p:bldP spid="37895" grpId="0" animBg="1"/>
      <p:bldP spid="37896" grpId="0" animBg="1"/>
      <p:bldP spid="37898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Shadow Volume Algorithm</a:t>
            </a:r>
            <a:endParaRPr lang="de-DE" altLang="de-DE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85860"/>
            <a:ext cx="7543800" cy="4859338"/>
          </a:xfrm>
          <a:prstGeom prst="rect">
            <a:avLst/>
          </a:prstGeom>
          <a:noFill/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238224" y="4624373"/>
            <a:ext cx="46482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Front face: 	±0 (Depth test)</a:t>
            </a:r>
          </a:p>
          <a:p>
            <a:pPr algn="l" eaLnBrk="0" hangingPunct="0">
              <a:lnSpc>
                <a:spcPct val="3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Back face:	±0 (Depth test)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1238224" y="5310173"/>
            <a:ext cx="3962400" cy="0"/>
          </a:xfrm>
          <a:prstGeom prst="line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238224" y="5386373"/>
            <a:ext cx="4648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  <a:sym typeface="Symbol" pitchFamily="18" charset="2"/>
              </a:rPr>
              <a:t> =</a:t>
            </a:r>
            <a:r>
              <a:rPr lang="de-DE" altLang="de-DE">
                <a:solidFill>
                  <a:srgbClr val="00FF00"/>
                </a:solidFill>
                <a:latin typeface="Arial" charset="0"/>
              </a:rPr>
              <a:t>		±0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3433737" y="4105260"/>
            <a:ext cx="381000" cy="381000"/>
          </a:xfrm>
          <a:prstGeom prst="ellipse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FontTx/>
              <a:buChar char="•"/>
            </a:pPr>
            <a:endParaRPr lang="de-DE" altLang="de-DE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utoUpdateAnimBg="0"/>
      <p:bldP spid="38917" grpId="0" animBg="1"/>
      <p:bldP spid="38918" grpId="0" autoUpdateAnimBg="0"/>
      <p:bldP spid="38919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Shadow Volume Algorithm</a:t>
            </a:r>
            <a:endParaRPr lang="de-DE" altLang="de-DE" dirty="0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480" y="1302794"/>
            <a:ext cx="7543800" cy="4783138"/>
          </a:xfrm>
          <a:prstGeom prst="rect">
            <a:avLst/>
          </a:prstGeom>
          <a:noFill/>
        </p:spPr>
      </p:pic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2169080" y="4652419"/>
            <a:ext cx="46482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Front face: 	+1</a:t>
            </a:r>
          </a:p>
          <a:p>
            <a:pPr algn="l" eaLnBrk="0" hangingPunct="0">
              <a:lnSpc>
                <a:spcPct val="3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Back face:	±0 (Depth test)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>
            <a:off x="2169080" y="5338219"/>
            <a:ext cx="3962400" cy="0"/>
          </a:xfrm>
          <a:prstGeom prst="line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2169080" y="5414419"/>
            <a:ext cx="4648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  <a:sym typeface="Symbol" pitchFamily="18" charset="2"/>
              </a:rPr>
              <a:t> =</a:t>
            </a:r>
            <a:r>
              <a:rPr lang="de-DE" altLang="de-DE">
                <a:solidFill>
                  <a:srgbClr val="00FF00"/>
                </a:solidFill>
                <a:latin typeface="Arial" charset="0"/>
              </a:rPr>
              <a:t>		+1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109575" name="Oval 7"/>
          <p:cNvSpPr>
            <a:spLocks noChangeArrowheads="1"/>
          </p:cNvSpPr>
          <p:nvPr/>
        </p:nvSpPr>
        <p:spPr bwMode="auto">
          <a:xfrm>
            <a:off x="4455080" y="4198394"/>
            <a:ext cx="381000" cy="381000"/>
          </a:xfrm>
          <a:prstGeom prst="ellipse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FontTx/>
              <a:buChar char="•"/>
            </a:pPr>
            <a:endParaRPr lang="de-DE" altLang="de-DE" sz="3000"/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2245280" y="3585619"/>
            <a:ext cx="52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±0</a:t>
            </a:r>
          </a:p>
        </p:txBody>
      </p:sp>
      <p:sp>
        <p:nvSpPr>
          <p:cNvPr id="109577" name="Rectangle 9"/>
          <p:cNvSpPr>
            <a:spLocks noChangeArrowheads="1"/>
          </p:cNvSpPr>
          <p:nvPr/>
        </p:nvSpPr>
        <p:spPr bwMode="auto">
          <a:xfrm>
            <a:off x="2964418" y="3733257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2" grpId="0" autoUpdateAnimBg="0"/>
      <p:bldP spid="109573" grpId="0" animBg="1"/>
      <p:bldP spid="109574" grpId="0" autoUpdateAnimBg="0"/>
      <p:bldP spid="109575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Shadow Volume Algorithm</a:t>
            </a:r>
            <a:endParaRPr lang="de-DE" altLang="de-DE" dirty="0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543800" cy="4859338"/>
          </a:xfrm>
          <a:prstGeom prst="rect">
            <a:avLst/>
          </a:prstGeom>
          <a:noFill/>
        </p:spPr>
      </p:pic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4824386" y="4595798"/>
            <a:ext cx="25146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Front face: 	+1</a:t>
            </a:r>
          </a:p>
          <a:p>
            <a:pPr algn="l" eaLnBrk="0" hangingPunct="0">
              <a:lnSpc>
                <a:spcPct val="3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Back face:	-1</a:t>
            </a:r>
            <a:endParaRPr lang="de-DE" altLang="de-DE" sz="3000">
              <a:latin typeface="Arial" charset="0"/>
            </a:endParaRP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4824386" y="5357798"/>
            <a:ext cx="2895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  <a:sym typeface="Symbol" pitchFamily="18" charset="2"/>
              </a:rPr>
              <a:t> =</a:t>
            </a:r>
            <a:r>
              <a:rPr lang="de-DE" altLang="de-DE">
                <a:solidFill>
                  <a:srgbClr val="00FF00"/>
                </a:solidFill>
                <a:latin typeface="Arial" charset="0"/>
              </a:rPr>
              <a:t>		±0 </a:t>
            </a:r>
          </a:p>
        </p:txBody>
      </p:sp>
      <p:sp>
        <p:nvSpPr>
          <p:cNvPr id="110598" name="Oval 6"/>
          <p:cNvSpPr>
            <a:spLocks noChangeArrowheads="1"/>
          </p:cNvSpPr>
          <p:nvPr/>
        </p:nvSpPr>
        <p:spPr bwMode="auto">
          <a:xfrm>
            <a:off x="6032474" y="3605198"/>
            <a:ext cx="381000" cy="381000"/>
          </a:xfrm>
          <a:prstGeom prst="ellipse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FontTx/>
              <a:buChar char="•"/>
            </a:pPr>
            <a:endParaRPr lang="de-DE" altLang="de-DE" sz="3000"/>
          </a:p>
        </p:txBody>
      </p:sp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2157386" y="3571860"/>
            <a:ext cx="52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±0</a:t>
            </a:r>
          </a:p>
        </p:txBody>
      </p:sp>
      <p:sp>
        <p:nvSpPr>
          <p:cNvPr id="110600" name="Rectangle 8"/>
          <p:cNvSpPr>
            <a:spLocks noChangeArrowheads="1"/>
          </p:cNvSpPr>
          <p:nvPr/>
        </p:nvSpPr>
        <p:spPr bwMode="auto">
          <a:xfrm>
            <a:off x="2954311" y="3711560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2997174" y="3470260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0602" name="Rectangle 10"/>
          <p:cNvSpPr>
            <a:spLocks noChangeArrowheads="1"/>
          </p:cNvSpPr>
          <p:nvPr/>
        </p:nvSpPr>
        <p:spPr bwMode="auto">
          <a:xfrm>
            <a:off x="2157386" y="3267060"/>
            <a:ext cx="531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+1</a:t>
            </a:r>
          </a:p>
        </p:txBody>
      </p:sp>
      <p:sp>
        <p:nvSpPr>
          <p:cNvPr id="110603" name="Line 11"/>
          <p:cNvSpPr>
            <a:spLocks noChangeShapeType="1"/>
          </p:cNvSpPr>
          <p:nvPr/>
        </p:nvSpPr>
        <p:spPr bwMode="auto">
          <a:xfrm>
            <a:off x="4824386" y="5313348"/>
            <a:ext cx="2362200" cy="0"/>
          </a:xfrm>
          <a:prstGeom prst="line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 autoUpdateAnimBg="0"/>
      <p:bldP spid="110597" grpId="0" autoUpdateAnimBg="0"/>
      <p:bldP spid="110598" grpId="0" animBg="1" autoUpdateAnimBg="0"/>
      <p:bldP spid="1106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Shadow Volume Algorithm</a:t>
            </a:r>
            <a:endParaRPr lang="de-DE" altLang="de-DE" dirty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543800" cy="4859338"/>
          </a:xfrm>
          <a:prstGeom prst="rect">
            <a:avLst/>
          </a:prstGeom>
          <a:noFill/>
        </p:spPr>
      </p:pic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2262161" y="3517885"/>
            <a:ext cx="52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±0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2959074" y="3714735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2995586" y="3467085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2363761" y="3159110"/>
            <a:ext cx="531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+1</a:t>
            </a: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2465361" y="2733660"/>
            <a:ext cx="52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±0</a:t>
            </a:r>
          </a:p>
        </p:txBody>
      </p:sp>
      <p:sp>
        <p:nvSpPr>
          <p:cNvPr id="111625" name="Rectangle 9"/>
          <p:cNvSpPr>
            <a:spLocks noChangeArrowheads="1"/>
          </p:cNvSpPr>
          <p:nvPr/>
        </p:nvSpPr>
        <p:spPr bwMode="auto">
          <a:xfrm>
            <a:off x="3036861" y="3224198"/>
            <a:ext cx="76200" cy="76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1626" name="Text Box 10"/>
          <p:cNvSpPr txBox="1">
            <a:spLocks noChangeArrowheads="1"/>
          </p:cNvSpPr>
          <p:nvPr/>
        </p:nvSpPr>
        <p:spPr bwMode="auto">
          <a:xfrm>
            <a:off x="2004986" y="5778485"/>
            <a:ext cx="52578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altLang="de-DE">
                <a:solidFill>
                  <a:srgbClr val="00FF00"/>
                </a:solidFill>
                <a:latin typeface="Arial" charset="0"/>
              </a:rPr>
              <a:t>Step 3: Apply shadow mask to scene</a:t>
            </a:r>
            <a:endParaRPr lang="de-DE" altLang="de-DE" sz="30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6434" y="1263670"/>
            <a:ext cx="8187532" cy="4737098"/>
          </a:xfrm>
        </p:spPr>
        <p:txBody>
          <a:bodyPr/>
          <a:lstStyle/>
          <a:p>
            <a:r>
              <a:rPr lang="en-US" sz="2800" dirty="0" smtClean="0">
                <a:latin typeface="+mj-lt"/>
              </a:rPr>
              <a:t>Shadows</a:t>
            </a:r>
          </a:p>
          <a:p>
            <a:pPr lvl="1"/>
            <a:r>
              <a:rPr lang="en-US" dirty="0" smtClean="0">
                <a:latin typeface="+mj-lt"/>
              </a:rPr>
              <a:t>1</a:t>
            </a:r>
            <a:r>
              <a:rPr lang="en-US" baseline="30000" dirty="0" smtClean="0">
                <a:latin typeface="+mj-lt"/>
              </a:rPr>
              <a:t>st</a:t>
            </a:r>
            <a:r>
              <a:rPr lang="en-US" dirty="0" smtClean="0">
                <a:latin typeface="+mj-lt"/>
              </a:rPr>
              <a:t> Approach: </a:t>
            </a:r>
            <a:r>
              <a:rPr lang="en-US" i="1" dirty="0" smtClean="0">
                <a:latin typeface="+mj-lt"/>
              </a:rPr>
              <a:t>Shadow </a:t>
            </a:r>
            <a:r>
              <a:rPr lang="en-US" altLang="zh-TW" i="1" dirty="0" smtClean="0">
                <a:latin typeface="+mj-lt"/>
              </a:rPr>
              <a:t>Volumes</a:t>
            </a:r>
          </a:p>
          <a:p>
            <a:pPr lvl="1"/>
            <a:r>
              <a:rPr lang="en-US" dirty="0" smtClean="0">
                <a:latin typeface="+mj-lt"/>
              </a:rPr>
              <a:t>2n Approach: </a:t>
            </a:r>
            <a:r>
              <a:rPr lang="en-US" i="1" dirty="0" smtClean="0">
                <a:latin typeface="+mj-lt"/>
              </a:rPr>
              <a:t>Shadow Mapping</a:t>
            </a:r>
            <a:endParaRPr lang="en-US" i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375" y="2633682"/>
            <a:ext cx="74612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Volume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57298"/>
            <a:ext cx="7772400" cy="4951412"/>
          </a:xfrm>
        </p:spPr>
        <p:txBody>
          <a:bodyPr/>
          <a:lstStyle/>
          <a:p>
            <a:r>
              <a:rPr lang="en-US" i="1" dirty="0" smtClean="0">
                <a:solidFill>
                  <a:srgbClr val="990000"/>
                </a:solidFill>
              </a:rPr>
              <a:t>No blending </a:t>
            </a:r>
            <a:r>
              <a:rPr lang="en-US" dirty="0" smtClean="0"/>
              <a:t>versus </a:t>
            </a:r>
            <a:r>
              <a:rPr lang="en-US" i="1" dirty="0" smtClean="0">
                <a:solidFill>
                  <a:srgbClr val="0000FF"/>
                </a:solidFill>
              </a:rPr>
              <a:t>blending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324" y="2360308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48" y="2360308"/>
            <a:ext cx="392582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7252073" y="3584284"/>
            <a:ext cx="28692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John </a:t>
            </a:r>
            <a:r>
              <a:rPr lang="en-US" dirty="0" err="1" smtClean="0"/>
              <a:t>Tsiombikas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20661"/>
            <a:ext cx="7772400" cy="4951412"/>
          </a:xfrm>
        </p:spPr>
        <p:txBody>
          <a:bodyPr/>
          <a:lstStyle/>
          <a:p>
            <a:r>
              <a:rPr lang="en-US" dirty="0" smtClean="0"/>
              <a:t>Doom 3 is the most well-known example.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81200"/>
            <a:ext cx="438912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1962150"/>
            <a:ext cx="43910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3247" y="5486400"/>
            <a:ext cx="8475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http://http.developer.nvidia.com/GPUGems/gpugems_ch09.html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335108"/>
            <a:ext cx="8031191" cy="4808536"/>
          </a:xfrm>
        </p:spPr>
        <p:txBody>
          <a:bodyPr/>
          <a:lstStyle/>
          <a:p>
            <a:r>
              <a:rPr lang="en-US" dirty="0" smtClean="0"/>
              <a:t>Requires </a:t>
            </a:r>
            <a:r>
              <a:rPr lang="en-US" dirty="0" smtClean="0">
                <a:solidFill>
                  <a:srgbClr val="FF0000"/>
                </a:solidFill>
              </a:rPr>
              <a:t>preprocessing</a:t>
            </a:r>
            <a:r>
              <a:rPr lang="en-US" dirty="0" smtClean="0"/>
              <a:t> of the scene geometry to create the shadow volume.</a:t>
            </a:r>
          </a:p>
          <a:p>
            <a:endParaRPr lang="en-US" sz="1800" dirty="0" smtClean="0"/>
          </a:p>
          <a:p>
            <a:r>
              <a:rPr lang="en-US" dirty="0" smtClean="0"/>
              <a:t>Needs to be updated if lights and/or objects move.</a:t>
            </a:r>
          </a:p>
          <a:p>
            <a:endParaRPr lang="en-US" sz="1800" dirty="0" smtClean="0"/>
          </a:p>
          <a:p>
            <a:r>
              <a:rPr lang="en-US" dirty="0" smtClean="0"/>
              <a:t>Can be time consuming for complex geometry.</a:t>
            </a:r>
          </a:p>
          <a:p>
            <a:endParaRPr lang="en-US" sz="1800" dirty="0" smtClean="0"/>
          </a:p>
          <a:p>
            <a:r>
              <a:rPr lang="en-US" dirty="0" smtClean="0"/>
              <a:t>Requires 4 rendering passes for each frame.</a:t>
            </a:r>
          </a:p>
          <a:p>
            <a:pPr lvl="1"/>
            <a:r>
              <a:rPr lang="en-US" dirty="0" smtClean="0"/>
              <a:t>Ambient pass, SV front-face pass, SV back-face pass, final light source pass.</a:t>
            </a:r>
          </a:p>
          <a:p>
            <a:endParaRPr lang="en-US" sz="1800" dirty="0" smtClean="0"/>
          </a:p>
          <a:p>
            <a:r>
              <a:rPr lang="en-US" dirty="0" smtClean="0"/>
              <a:t>No need to update shadow volume if only the camera moves.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Inaccurate models can cause leaking artifacts.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0724" y="1609905"/>
            <a:ext cx="47625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9582" y="5812175"/>
            <a:ext cx="8491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http://http.developer.nvidia.com/GPUGems/gpugems_ch09.html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89" y="1261882"/>
            <a:ext cx="8434905" cy="4951412"/>
          </a:xfrm>
        </p:spPr>
        <p:txBody>
          <a:bodyPr/>
          <a:lstStyle/>
          <a:p>
            <a:r>
              <a:rPr lang="en-US" dirty="0" smtClean="0"/>
              <a:t>For speed-up, two versions of objects can be created.</a:t>
            </a:r>
          </a:p>
          <a:p>
            <a:pPr lvl="1"/>
            <a:r>
              <a:rPr lang="en-US" sz="2200" dirty="0" smtClean="0"/>
              <a:t>High polygon version is used for actual rendering of the object.</a:t>
            </a:r>
            <a:br>
              <a:rPr lang="en-US" sz="2200" dirty="0" smtClean="0"/>
            </a:br>
            <a:endParaRPr lang="en-US" sz="1400" dirty="0" smtClean="0"/>
          </a:p>
          <a:p>
            <a:pPr lvl="1"/>
            <a:r>
              <a:rPr lang="en-US" sz="2200" dirty="0" smtClean="0"/>
              <a:t>Low polygon version is used to cast shadows of the object.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71800"/>
            <a:ext cx="837596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28992" y="5857892"/>
            <a:ext cx="2572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wikipedia.com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268413"/>
            <a:ext cx="7959753" cy="4951412"/>
          </a:xfrm>
        </p:spPr>
        <p:txBody>
          <a:bodyPr/>
          <a:lstStyle/>
          <a:p>
            <a:r>
              <a:rPr lang="en-US" dirty="0" smtClean="0"/>
              <a:t>How can the shadow volume algorithm be extended to deal with:</a:t>
            </a:r>
          </a:p>
          <a:p>
            <a:pPr lvl="1"/>
            <a:r>
              <a:rPr lang="en-US" dirty="0" smtClean="0"/>
              <a:t>Camera inside the shadow volume?</a:t>
            </a: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Multiple light sources </a:t>
            </a:r>
            <a:r>
              <a:rPr lang="en-US" dirty="0" smtClean="0"/>
              <a:t>and multiple shadow casters?</a:t>
            </a:r>
          </a:p>
          <a:p>
            <a:pPr lvl="1"/>
            <a:r>
              <a:rPr lang="en-US" dirty="0" smtClean="0"/>
              <a:t>Transparent shadow casters?</a:t>
            </a:r>
          </a:p>
          <a:p>
            <a:r>
              <a:rPr lang="en-US" dirty="0" smtClean="0"/>
              <a:t>Further reading:</a:t>
            </a:r>
          </a:p>
          <a:p>
            <a:pPr lvl="1"/>
            <a:r>
              <a:rPr lang="en-US" dirty="0" smtClean="0"/>
              <a:t>http://http.developer.nvidia.com/GPUGems/gpugems_ch09.html</a:t>
            </a:r>
          </a:p>
          <a:p>
            <a:r>
              <a:rPr lang="en-US" dirty="0" smtClean="0"/>
              <a:t>For the adventurous:</a:t>
            </a:r>
          </a:p>
          <a:p>
            <a:pPr lvl="1"/>
            <a:r>
              <a:rPr lang="en-US" dirty="0" smtClean="0"/>
              <a:t>Read the recent </a:t>
            </a:r>
            <a:r>
              <a:rPr lang="en-US" dirty="0" err="1" smtClean="0">
                <a:solidFill>
                  <a:srgbClr val="FF0000"/>
                </a:solidFill>
              </a:rPr>
              <a:t>Siggraph</a:t>
            </a:r>
            <a:r>
              <a:rPr lang="en-US" dirty="0" smtClean="0">
                <a:solidFill>
                  <a:srgbClr val="FF0000"/>
                </a:solidFill>
              </a:rPr>
              <a:t> Asia 2011</a:t>
            </a:r>
            <a:r>
              <a:rPr lang="en-US" dirty="0" smtClean="0"/>
              <a:t> paper that proposes an improvement for shadow volumes: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260" y="5469887"/>
            <a:ext cx="8129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Sintorn</a:t>
            </a:r>
            <a:r>
              <a:rPr lang="en-US" sz="1400" dirty="0" smtClean="0"/>
              <a:t>, E., Olsson, O., </a:t>
            </a:r>
            <a:r>
              <a:rPr lang="en-US" sz="1400" dirty="0" err="1" smtClean="0"/>
              <a:t>Assarsson</a:t>
            </a:r>
            <a:r>
              <a:rPr lang="en-US" sz="1400" dirty="0" smtClean="0"/>
              <a:t>, U. 2011. An Efficient Alias-free Shadow Algorithm for Opaque and Transparent Objects using per-triangle Shadow Volumes. </a:t>
            </a:r>
            <a:r>
              <a:rPr lang="en-US" sz="1400" i="1" dirty="0" smtClean="0"/>
              <a:t>ACM Trans. Graph. 30, 6, Article 153 </a:t>
            </a:r>
            <a:br>
              <a:rPr lang="en-US" sz="1400" i="1" dirty="0" smtClean="0"/>
            </a:br>
            <a:r>
              <a:rPr lang="en-US" sz="1400" i="1" dirty="0" smtClean="0"/>
              <a:t>(December 2011), </a:t>
            </a:r>
            <a:r>
              <a:rPr lang="fr-FR" sz="1400" dirty="0" smtClean="0"/>
              <a:t>10 pages. http://doi.acm.org/10.1145/2024156.2024187.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. Multiple Light Sources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9225" y="1268413"/>
            <a:ext cx="6905441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26789"/>
            <a:ext cx="7772400" cy="488829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idea introduced by </a:t>
            </a:r>
            <a:r>
              <a:rPr lang="en-US" dirty="0" smtClean="0">
                <a:solidFill>
                  <a:srgbClr val="FF0000"/>
                </a:solidFill>
              </a:rPr>
              <a:t>Lance Williams</a:t>
            </a:r>
            <a:r>
              <a:rPr lang="en-US" dirty="0" smtClean="0"/>
              <a:t> in his 1978 paper “Casting Curved Shadows on Curved Surfaces”.</a:t>
            </a:r>
          </a:p>
          <a:p>
            <a:endParaRPr lang="en-US" sz="1700" dirty="0" smtClean="0"/>
          </a:p>
          <a:p>
            <a:r>
              <a:rPr lang="en-US" dirty="0" smtClean="0"/>
              <a:t>Image space technique.</a:t>
            </a:r>
          </a:p>
          <a:p>
            <a:endParaRPr lang="en-US" sz="1700" dirty="0" smtClean="0"/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No knowledge or processing of scene geometry is required!</a:t>
            </a:r>
          </a:p>
          <a:p>
            <a:pPr lvl="1"/>
            <a:r>
              <a:rPr lang="en-US" dirty="0" smtClean="0"/>
              <a:t>No need to use stencil buffer.</a:t>
            </a:r>
          </a:p>
          <a:p>
            <a:pPr lvl="1"/>
            <a:r>
              <a:rPr lang="en-US" dirty="0" smtClean="0"/>
              <a:t>Fewer rendering passes than shadow volumes for a single light source.</a:t>
            </a:r>
          </a:p>
          <a:p>
            <a:endParaRPr lang="en-US" sz="1700" dirty="0" smtClean="0"/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Need an extra rendering pass for each additional light.</a:t>
            </a:r>
          </a:p>
          <a:p>
            <a:pPr lvl="1"/>
            <a:r>
              <a:rPr lang="en-US" dirty="0" smtClean="0"/>
              <a:t>Aliasing artifacts may occur (shadows may look jaggy).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85972"/>
            <a:ext cx="7772400" cy="4686234"/>
          </a:xfrm>
        </p:spPr>
        <p:txBody>
          <a:bodyPr/>
          <a:lstStyle/>
          <a:p>
            <a:r>
              <a:rPr lang="en-US" sz="2800" b="1" i="1" dirty="0" smtClean="0">
                <a:solidFill>
                  <a:srgbClr val="990000"/>
                </a:solidFill>
              </a:rPr>
              <a:t>Part I:</a:t>
            </a:r>
            <a:r>
              <a:rPr lang="en-US" sz="2800" dirty="0" smtClean="0"/>
              <a:t> Render the scene from the </a:t>
            </a:r>
            <a:r>
              <a:rPr lang="en-US" sz="2800" dirty="0" smtClean="0">
                <a:solidFill>
                  <a:srgbClr val="0000FF"/>
                </a:solidFill>
              </a:rPr>
              <a:t>point of view</a:t>
            </a:r>
            <a:r>
              <a:rPr lang="en-US" sz="2800" dirty="0" smtClean="0"/>
              <a:t> of the </a:t>
            </a:r>
            <a:r>
              <a:rPr lang="en-US" sz="2800" dirty="0" smtClean="0">
                <a:solidFill>
                  <a:srgbClr val="0000FF"/>
                </a:solidFill>
              </a:rPr>
              <a:t>light source </a:t>
            </a:r>
            <a:r>
              <a:rPr lang="en-US" sz="2800" dirty="0" smtClean="0"/>
              <a:t>(as if the </a:t>
            </a:r>
            <a:r>
              <a:rPr lang="en-US" sz="2800" dirty="0" smtClean="0">
                <a:solidFill>
                  <a:srgbClr val="7030A0"/>
                </a:solidFill>
              </a:rPr>
              <a:t>light source </a:t>
            </a:r>
            <a:r>
              <a:rPr lang="en-US" sz="2800" dirty="0" smtClean="0"/>
              <a:t>was a </a:t>
            </a:r>
            <a:r>
              <a:rPr lang="en-US" sz="2800" dirty="0" smtClean="0">
                <a:solidFill>
                  <a:srgbClr val="7030A0"/>
                </a:solidFill>
              </a:rPr>
              <a:t>camera</a:t>
            </a:r>
            <a:r>
              <a:rPr lang="en-US" sz="2800" dirty="0" smtClean="0"/>
              <a:t>).</a:t>
            </a:r>
          </a:p>
          <a:p>
            <a:pPr lvl="1"/>
            <a:r>
              <a:rPr lang="en-US" sz="2800" dirty="0" smtClean="0"/>
              <a:t>Objects that are </a:t>
            </a:r>
            <a:r>
              <a:rPr lang="en-US" sz="2800" dirty="0" smtClean="0">
                <a:solidFill>
                  <a:srgbClr val="FF0000"/>
                </a:solidFill>
              </a:rPr>
              <a:t>not visible</a:t>
            </a:r>
            <a:r>
              <a:rPr lang="en-US" sz="2800" dirty="0" smtClean="0"/>
              <a:t> are </a:t>
            </a:r>
            <a:r>
              <a:rPr lang="en-US" sz="2800" dirty="0" smtClean="0">
                <a:solidFill>
                  <a:srgbClr val="FF0000"/>
                </a:solidFill>
              </a:rPr>
              <a:t>in shadow</a:t>
            </a:r>
            <a:r>
              <a:rPr lang="en-US" sz="2800" dirty="0" smtClean="0"/>
              <a:t> with respect to that light source.</a:t>
            </a:r>
          </a:p>
          <a:p>
            <a:endParaRPr lang="en-US" sz="2800" b="1" dirty="0" smtClean="0"/>
          </a:p>
          <a:p>
            <a:r>
              <a:rPr lang="en-US" sz="2800" b="1" i="1" dirty="0" smtClean="0">
                <a:solidFill>
                  <a:srgbClr val="990000"/>
                </a:solidFill>
              </a:rPr>
              <a:t>Part II:</a:t>
            </a:r>
            <a:r>
              <a:rPr lang="en-US" sz="2800" i="1" dirty="0" smtClean="0"/>
              <a:t> </a:t>
            </a:r>
            <a:r>
              <a:rPr lang="en-US" sz="2800" dirty="0" smtClean="0"/>
              <a:t>Determine </a:t>
            </a:r>
            <a:r>
              <a:rPr lang="en-US" sz="2800" dirty="0" smtClean="0">
                <a:solidFill>
                  <a:srgbClr val="7030A0"/>
                </a:solidFill>
              </a:rPr>
              <a:t>whether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an object </a:t>
            </a:r>
            <a:r>
              <a:rPr lang="en-US" sz="2800" dirty="0" smtClean="0"/>
              <a:t>as seen from the camera is </a:t>
            </a:r>
            <a:r>
              <a:rPr lang="en-US" sz="2800" dirty="0" smtClean="0">
                <a:solidFill>
                  <a:srgbClr val="0000FF"/>
                </a:solidFill>
              </a:rPr>
              <a:t>in shadow </a:t>
            </a:r>
            <a:r>
              <a:rPr lang="en-US" sz="2800" dirty="0" smtClean="0"/>
              <a:t>in the </a:t>
            </a:r>
            <a:r>
              <a:rPr lang="en-US" sz="2800" dirty="0" smtClean="0">
                <a:solidFill>
                  <a:srgbClr val="7030A0"/>
                </a:solidFill>
              </a:rPr>
              <a:t>“light’s view”</a:t>
            </a:r>
            <a:r>
              <a:rPr lang="en-US" sz="2800" dirty="0" smtClean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286808" cy="8239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I: Rendering from the Light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68413"/>
            <a:ext cx="8286808" cy="4951412"/>
          </a:xfrm>
        </p:spPr>
        <p:txBody>
          <a:bodyPr/>
          <a:lstStyle/>
          <a:p>
            <a:r>
              <a:rPr lang="en-US" dirty="0" smtClean="0"/>
              <a:t>Pretend that there is a </a:t>
            </a:r>
            <a:r>
              <a:rPr lang="en-US" dirty="0" smtClean="0">
                <a:solidFill>
                  <a:srgbClr val="0000FF"/>
                </a:solidFill>
              </a:rPr>
              <a:t>camera</a:t>
            </a:r>
            <a:r>
              <a:rPr lang="en-US" dirty="0" smtClean="0"/>
              <a:t> at the </a:t>
            </a:r>
            <a:r>
              <a:rPr lang="en-US" dirty="0" smtClean="0">
                <a:solidFill>
                  <a:srgbClr val="0000FF"/>
                </a:solidFill>
              </a:rPr>
              <a:t>light position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perspective</a:t>
            </a:r>
            <a:r>
              <a:rPr lang="en-US" dirty="0" smtClean="0"/>
              <a:t> projection for spot (and point) lights.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orthographic</a:t>
            </a:r>
            <a:r>
              <a:rPr lang="en-US" dirty="0" smtClean="0"/>
              <a:t> projection for directional lights.</a:t>
            </a:r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499631" y="2695430"/>
            <a:ext cx="8077200" cy="3463498"/>
            <a:chOff x="381000" y="2983468"/>
            <a:chExt cx="8077200" cy="346349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1000" y="2983468"/>
              <a:ext cx="381000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066800" y="6031468"/>
              <a:ext cx="2162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Original camera view</a:t>
              </a:r>
              <a:endParaRPr lang="en-US" dirty="0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8200" y="2983468"/>
              <a:ext cx="381000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609885" y="6031468"/>
              <a:ext cx="226055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Light source view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6434" y="1406546"/>
            <a:ext cx="8187532" cy="4737098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Shadows</a:t>
            </a:r>
            <a:r>
              <a:rPr lang="en-US" dirty="0" smtClean="0"/>
              <a:t> are an important element of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visual realism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81000" y="2338390"/>
            <a:ext cx="2762240" cy="27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0" y="2338390"/>
            <a:ext cx="2762240" cy="27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2338390"/>
            <a:ext cx="2762240" cy="27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Box 111"/>
          <p:cNvSpPr txBox="1"/>
          <p:nvPr/>
        </p:nvSpPr>
        <p:spPr>
          <a:xfrm>
            <a:off x="2348955" y="5219165"/>
            <a:ext cx="50785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Sintorn</a:t>
            </a:r>
            <a:r>
              <a:rPr lang="en-US" dirty="0" smtClean="0"/>
              <a:t> et al. – </a:t>
            </a:r>
            <a:r>
              <a:rPr lang="en-US" i="1" dirty="0" err="1" smtClean="0"/>
              <a:t>Siggraph</a:t>
            </a:r>
            <a:r>
              <a:rPr lang="en-US" i="1" dirty="0" smtClean="0"/>
              <a:t> Asia </a:t>
            </a:r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 II: Extracting the Depth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Actually, we only need the </a:t>
            </a:r>
            <a:r>
              <a:rPr lang="en-US" dirty="0" smtClean="0">
                <a:solidFill>
                  <a:srgbClr val="FF0000"/>
                </a:solidFill>
              </a:rPr>
              <a:t>depth buffer</a:t>
            </a:r>
            <a:r>
              <a:rPr lang="en-US" dirty="0" smtClean="0"/>
              <a:t> values from the light source view.</a:t>
            </a:r>
          </a:p>
          <a:p>
            <a:r>
              <a:rPr lang="en-US" dirty="0" smtClean="0"/>
              <a:t>Save this depth buffer to an </a:t>
            </a:r>
            <a:r>
              <a:rPr lang="en-US" dirty="0" smtClean="0">
                <a:solidFill>
                  <a:srgbClr val="FF0000"/>
                </a:solidFill>
              </a:rPr>
              <a:t>off-screen texture</a:t>
            </a:r>
            <a:r>
              <a:rPr lang="en-US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650112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71736" y="5774312"/>
            <a:ext cx="39624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map from the light’s 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 II: Extracting the Depth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68413"/>
            <a:ext cx="8215370" cy="4951412"/>
          </a:xfrm>
        </p:spPr>
        <p:txBody>
          <a:bodyPr/>
          <a:lstStyle/>
          <a:p>
            <a:r>
              <a:rPr lang="en-US" dirty="0" smtClean="0"/>
              <a:t>To implement this idea, apply model view projection </a:t>
            </a:r>
            <a:r>
              <a:rPr lang="en-US" sz="2500" dirty="0" smtClean="0"/>
              <a:t>matrix of the light source to each scene point </a:t>
            </a:r>
            <a:r>
              <a:rPr lang="en-US" sz="2300" dirty="0" smtClean="0"/>
              <a:t>(</a:t>
            </a:r>
            <a:r>
              <a:rPr lang="en-US" sz="2300" dirty="0" err="1" smtClean="0"/>
              <a:t>glVertex</a:t>
            </a:r>
            <a:r>
              <a:rPr lang="en-US" sz="2300" dirty="0" smtClean="0"/>
              <a:t>)</a:t>
            </a:r>
          </a:p>
          <a:p>
            <a:endParaRPr lang="en-US" sz="1100" dirty="0" smtClean="0"/>
          </a:p>
          <a:p>
            <a:r>
              <a:rPr lang="en-US" dirty="0" smtClean="0"/>
              <a:t>Now the transformed vertices have the desired </a:t>
            </a:r>
            <a:r>
              <a:rPr lang="en-US" dirty="0" smtClean="0">
                <a:solidFill>
                  <a:srgbClr val="C00000"/>
                </a:solidFill>
              </a:rPr>
              <a:t>depth</a:t>
            </a:r>
            <a:r>
              <a:rPr lang="en-US" dirty="0" smtClean="0"/>
              <a:t> values to be compared for shadow situation</a:t>
            </a:r>
          </a:p>
          <a:p>
            <a:pPr lvl="1"/>
            <a:r>
              <a:rPr lang="en-US" dirty="0" smtClean="0"/>
              <a:t>If the </a:t>
            </a:r>
            <a:r>
              <a:rPr lang="en-US" dirty="0" smtClean="0">
                <a:solidFill>
                  <a:srgbClr val="C00000"/>
                </a:solidFill>
              </a:rPr>
              <a:t>depth </a:t>
            </a:r>
            <a:r>
              <a:rPr lang="en-US" dirty="0" smtClean="0"/>
              <a:t>of point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0000FF"/>
                </a:solidFill>
              </a:rPr>
              <a:t>larger than </a:t>
            </a:r>
            <a:r>
              <a:rPr lang="en-US" dirty="0" smtClean="0"/>
              <a:t>that of 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then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0000FF"/>
                </a:solidFill>
              </a:rPr>
              <a:t>in shadow </a:t>
            </a:r>
            <a:r>
              <a:rPr lang="en-US" dirty="0" smtClean="0"/>
              <a:t>(behind 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 w.r.t. </a:t>
            </a:r>
            <a:r>
              <a:rPr lang="en-US" i="1" dirty="0" smtClean="0">
                <a:solidFill>
                  <a:srgbClr val="0070C0"/>
                </a:solidFill>
              </a:rPr>
              <a:t>light’s position</a:t>
            </a:r>
            <a:r>
              <a:rPr lang="en-US" dirty="0" smtClean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6235" y="3798446"/>
            <a:ext cx="320040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5838694" y="4123787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8535" y="5241477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24322" y="5805504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Depth </a:t>
            </a:r>
            <a:br>
              <a:rPr lang="en-US" altLang="zh-TW" sz="1400" dirty="0" smtClean="0"/>
            </a:br>
            <a:r>
              <a:rPr lang="en-US" altLang="zh-TW" sz="1400" dirty="0" smtClean="0"/>
              <a:t>map</a:t>
            </a:r>
            <a:endParaRPr lang="zh-TW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19268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Texturing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every pixel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 in the camera view, we need to find the corresponding pixel </a:t>
            </a:r>
            <a:r>
              <a:rPr lang="en-US" dirty="0" smtClean="0">
                <a:solidFill>
                  <a:srgbClr val="FF0000"/>
                </a:solidFill>
              </a:rPr>
              <a:t>B </a:t>
            </a:r>
            <a:r>
              <a:rPr lang="en-US" dirty="0" smtClean="0"/>
              <a:t>in the light’s view.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476" y="2110058"/>
            <a:ext cx="457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34" y="5794560"/>
            <a:ext cx="8482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http://www.riemers.net/images/Tutorials/DirectX/Csharp/Series3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779832" y="4989524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Depth </a:t>
            </a:r>
            <a:br>
              <a:rPr lang="en-US" altLang="zh-TW" sz="1400" dirty="0" smtClean="0"/>
            </a:br>
            <a:r>
              <a:rPr lang="en-US" altLang="zh-TW" sz="1400" dirty="0" smtClean="0"/>
              <a:t>map</a:t>
            </a:r>
            <a:endParaRPr lang="zh-TW" altLang="en-US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45094" y="2872837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31535" y="4009577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Texturing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76" y="1288006"/>
            <a:ext cx="7915276" cy="4951412"/>
          </a:xfrm>
        </p:spPr>
        <p:txBody>
          <a:bodyPr/>
          <a:lstStyle/>
          <a:p>
            <a:r>
              <a:rPr lang="en-US" dirty="0" smtClean="0"/>
              <a:t>Assume </a:t>
            </a:r>
            <a:r>
              <a:rPr lang="en-US" b="1" i="1" dirty="0" err="1" smtClean="0">
                <a:solidFill>
                  <a:srgbClr val="7030A0"/>
                </a:solidFill>
              </a:rPr>
              <a:t>inPos</a:t>
            </a:r>
            <a:r>
              <a:rPr lang="en-US" dirty="0" smtClean="0"/>
              <a:t> represents the </a:t>
            </a:r>
            <a:r>
              <a:rPr lang="en-US" i="1" dirty="0" smtClean="0">
                <a:solidFill>
                  <a:srgbClr val="7030A0"/>
                </a:solidFill>
              </a:rPr>
              <a:t>world coordinates of an object</a:t>
            </a:r>
            <a:r>
              <a:rPr lang="en-US" dirty="0" smtClean="0"/>
              <a:t>. Its </a:t>
            </a:r>
            <a:r>
              <a:rPr lang="en-US" dirty="0" smtClean="0">
                <a:solidFill>
                  <a:srgbClr val="990000"/>
                </a:solidFill>
              </a:rPr>
              <a:t>camera coordinates </a:t>
            </a:r>
            <a:r>
              <a:rPr lang="en-US" dirty="0" smtClean="0"/>
              <a:t>are computed by: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 smtClean="0">
                <a:solidFill>
                  <a:srgbClr val="0000FF"/>
                </a:solidFill>
              </a:rPr>
              <a:t>light view coordinates </a:t>
            </a:r>
            <a:r>
              <a:rPr lang="en-US" dirty="0" smtClean="0"/>
              <a:t>are computed by: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use </a:t>
            </a:r>
            <a:r>
              <a:rPr lang="en-GB" i="1" dirty="0" err="1" smtClean="0">
                <a:solidFill>
                  <a:schemeClr val="accent1">
                    <a:lumMod val="75000"/>
                  </a:schemeClr>
                </a:solidFill>
              </a:rPr>
              <a:t>Output.ShadowMapSamplingPos</a:t>
            </a:r>
            <a:r>
              <a:rPr lang="en-GB" i="1" dirty="0" smtClean="0"/>
              <a:t> </a:t>
            </a:r>
            <a:br>
              <a:rPr lang="en-GB" i="1" dirty="0" smtClean="0"/>
            </a:br>
            <a:r>
              <a:rPr lang="en-GB" dirty="0" smtClean="0"/>
              <a:t>to fill the depth texture.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2976" y="2362200"/>
            <a:ext cx="7143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rgbClr val="990000"/>
                </a:solidFill>
              </a:rPr>
              <a:t>Output.Position</a:t>
            </a:r>
            <a:r>
              <a:rPr lang="en-GB" dirty="0" smtClean="0">
                <a:solidFill>
                  <a:srgbClr val="990000"/>
                </a:solidFill>
              </a:rPr>
              <a:t> = </a:t>
            </a:r>
            <a:r>
              <a:rPr lang="en-GB" dirty="0" err="1" smtClean="0">
                <a:solidFill>
                  <a:srgbClr val="990000"/>
                </a:solidFill>
              </a:rPr>
              <a:t>mul</a:t>
            </a:r>
            <a:r>
              <a:rPr lang="en-GB" dirty="0" smtClean="0">
                <a:solidFill>
                  <a:srgbClr val="990000"/>
                </a:solidFill>
              </a:rPr>
              <a:t>(</a:t>
            </a:r>
            <a:r>
              <a:rPr lang="en-GB" dirty="0" err="1" smtClean="0">
                <a:solidFill>
                  <a:srgbClr val="990000"/>
                </a:solidFill>
              </a:rPr>
              <a:t>inPos</a:t>
            </a:r>
            <a:r>
              <a:rPr lang="en-GB" dirty="0" smtClean="0">
                <a:solidFill>
                  <a:srgbClr val="990000"/>
                </a:solidFill>
              </a:rPr>
              <a:t>, </a:t>
            </a:r>
            <a:r>
              <a:rPr lang="en-GB" dirty="0" err="1" smtClean="0">
                <a:solidFill>
                  <a:srgbClr val="990000"/>
                </a:solidFill>
              </a:rPr>
              <a:t>cameraWorldViewProjection</a:t>
            </a:r>
            <a:r>
              <a:rPr lang="en-GB" dirty="0" smtClean="0">
                <a:solidFill>
                  <a:srgbClr val="990000"/>
                </a:solidFill>
              </a:rPr>
              <a:t>);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118" y="3738937"/>
            <a:ext cx="88812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rgbClr val="0000FF"/>
                </a:solidFill>
              </a:rPr>
              <a:t>Output.ShadowMapSamplingPos</a:t>
            </a:r>
            <a:r>
              <a:rPr lang="en-GB" dirty="0" smtClean="0">
                <a:solidFill>
                  <a:srgbClr val="0000FF"/>
                </a:solidFill>
              </a:rPr>
              <a:t> = </a:t>
            </a:r>
            <a:r>
              <a:rPr lang="en-GB" dirty="0" err="1" smtClean="0">
                <a:solidFill>
                  <a:srgbClr val="0000FF"/>
                </a:solidFill>
              </a:rPr>
              <a:t>mul</a:t>
            </a:r>
            <a:r>
              <a:rPr lang="en-GB" dirty="0" smtClean="0">
                <a:solidFill>
                  <a:srgbClr val="0000FF"/>
                </a:solidFill>
              </a:rPr>
              <a:t>(</a:t>
            </a:r>
            <a:r>
              <a:rPr lang="en-GB" dirty="0" err="1" smtClean="0">
                <a:solidFill>
                  <a:srgbClr val="0000FF"/>
                </a:solidFill>
              </a:rPr>
              <a:t>inPos</a:t>
            </a:r>
            <a:r>
              <a:rPr lang="en-GB" dirty="0" smtClean="0">
                <a:solidFill>
                  <a:srgbClr val="0000FF"/>
                </a:solidFill>
              </a:rPr>
              <a:t>, </a:t>
            </a:r>
            <a:r>
              <a:rPr lang="en-GB" dirty="0" err="1" smtClean="0">
                <a:solidFill>
                  <a:srgbClr val="0000FF"/>
                </a:solidFill>
              </a:rPr>
              <a:t>lightWorldViewProjection</a:t>
            </a:r>
            <a:r>
              <a:rPr lang="en-GB" dirty="0" smtClean="0">
                <a:solidFill>
                  <a:srgbClr val="0000FF"/>
                </a:solidFill>
              </a:rPr>
              <a:t>);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63670"/>
            <a:ext cx="8201028" cy="4951412"/>
          </a:xfrm>
        </p:spPr>
        <p:txBody>
          <a:bodyPr/>
          <a:lstStyle/>
          <a:p>
            <a:r>
              <a:rPr lang="en-US" dirty="0" smtClean="0"/>
              <a:t>We have omitted some minor details but you can read more online:</a:t>
            </a:r>
          </a:p>
          <a:p>
            <a:pPr lvl="1"/>
            <a:r>
              <a:rPr lang="en-US" dirty="0" smtClean="0"/>
              <a:t>Projective texturing:</a:t>
            </a:r>
          </a:p>
          <a:p>
            <a:pPr lvl="2"/>
            <a:r>
              <a:rPr lang="en-US" dirty="0" smtClean="0">
                <a:hlinkClick r:id="rId2"/>
              </a:rPr>
              <a:t>http://developer.nvidia.com/object/Projective_Texture_Mapping.html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http://en.wikipedia.org/wiki/Projective_texture_mapping</a:t>
            </a:r>
            <a:endParaRPr lang="en-US" dirty="0" smtClean="0"/>
          </a:p>
          <a:p>
            <a:pPr lvl="1"/>
            <a:endParaRPr lang="en-US" sz="1800" dirty="0" smtClean="0"/>
          </a:p>
          <a:p>
            <a:pPr lvl="1"/>
            <a:r>
              <a:rPr lang="en-US" dirty="0" smtClean="0"/>
              <a:t>OpenGL fixed function implementation:</a:t>
            </a:r>
          </a:p>
          <a:p>
            <a:pPr lvl="2"/>
            <a:r>
              <a:rPr lang="en-US" dirty="0" smtClean="0">
                <a:hlinkClick r:id="rId4"/>
              </a:rPr>
              <a:t>http://www.paulsprojects.net/tutorials/smt/smt.html</a:t>
            </a:r>
            <a:endParaRPr lang="en-US" dirty="0" smtClean="0"/>
          </a:p>
          <a:p>
            <a:pPr lvl="1"/>
            <a:endParaRPr lang="en-US" sz="1800" dirty="0" smtClean="0"/>
          </a:p>
          <a:p>
            <a:pPr lvl="1"/>
            <a:r>
              <a:rPr lang="en-US" dirty="0" smtClean="0"/>
              <a:t>OpenGL </a:t>
            </a:r>
            <a:r>
              <a:rPr lang="en-US" dirty="0" err="1" smtClean="0"/>
              <a:t>shader</a:t>
            </a:r>
            <a:r>
              <a:rPr lang="en-US" dirty="0" smtClean="0"/>
              <a:t> (GLSL) implementation:</a:t>
            </a:r>
          </a:p>
          <a:p>
            <a:pPr lvl="2"/>
            <a:r>
              <a:rPr lang="en-US" dirty="0" smtClean="0">
                <a:hlinkClick r:id="rId5"/>
              </a:rPr>
              <a:t>www.gamedev.net/community/forums/topic.asp?topic_id=316147</a:t>
            </a:r>
            <a:endParaRPr lang="en-US" dirty="0" smtClean="0"/>
          </a:p>
          <a:p>
            <a:pPr lvl="2"/>
            <a:r>
              <a:rPr lang="en-US" dirty="0" smtClean="0">
                <a:hlinkClick r:id="rId6"/>
              </a:rPr>
              <a:t>http://sombermoon.com/shadowmappingdoc.html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Importance of Shadow Map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21" y="1253557"/>
            <a:ext cx="8543956" cy="4844370"/>
          </a:xfrm>
        </p:spPr>
        <p:txBody>
          <a:bodyPr/>
          <a:lstStyle/>
          <a:p>
            <a:r>
              <a:rPr lang="en-US" dirty="0" smtClean="0"/>
              <a:t>Camera is close to object A, but light is far.</a:t>
            </a:r>
          </a:p>
          <a:p>
            <a:endParaRPr lang="en-US" sz="900" dirty="0" smtClean="0"/>
          </a:p>
          <a:p>
            <a:r>
              <a:rPr lang="en-US" dirty="0" smtClean="0"/>
              <a:t>When we move camera to light’s position, A will occupy few pixels, so there will be few depth values to be used in shadow computation.</a:t>
            </a:r>
          </a:p>
          <a:p>
            <a:endParaRPr lang="en-US" sz="900" dirty="0" smtClean="0"/>
          </a:p>
          <a:p>
            <a:r>
              <a:rPr lang="en-US" dirty="0" smtClean="0"/>
              <a:t>This may cause artifacts as we lose info from a distant camera.</a:t>
            </a:r>
          </a:p>
          <a:p>
            <a:endParaRPr lang="en-US" sz="900" dirty="0" smtClean="0"/>
          </a:p>
          <a:p>
            <a:r>
              <a:rPr lang="en-US" dirty="0" smtClean="0"/>
              <a:t>To fix this, use a larger viewport (higher resolution) while rendering the distant camera at the light’s position.</a:t>
            </a:r>
          </a:p>
          <a:p>
            <a:endParaRPr lang="en-US" sz="900" dirty="0" smtClean="0"/>
          </a:p>
          <a:p>
            <a:r>
              <a:rPr lang="en-US" dirty="0" smtClean="0"/>
              <a:t>Can be done easily because we are actually rendering to frame buffer, which is not an actual texture image.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Importance of Shadow Map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</a:t>
            </a:r>
            <a:r>
              <a:rPr lang="en-US" dirty="0" smtClean="0">
                <a:solidFill>
                  <a:srgbClr val="0070C0"/>
                </a:solidFill>
              </a:rPr>
              <a:t>depth texture we create in Part I </a:t>
            </a:r>
            <a:r>
              <a:rPr lang="en-US" dirty="0" smtClean="0"/>
              <a:t>does </a:t>
            </a:r>
            <a:r>
              <a:rPr lang="en-US" i="1" dirty="0" smtClean="0">
                <a:solidFill>
                  <a:srgbClr val="0070C0"/>
                </a:solidFill>
              </a:rPr>
              <a:t>not</a:t>
            </a:r>
            <a:r>
              <a:rPr lang="en-US" dirty="0" smtClean="0"/>
              <a:t> have </a:t>
            </a:r>
            <a:r>
              <a:rPr lang="en-US" dirty="0" smtClean="0">
                <a:solidFill>
                  <a:srgbClr val="0070C0"/>
                </a:solidFill>
              </a:rPr>
              <a:t>enough resolution</a:t>
            </a:r>
            <a:r>
              <a:rPr lang="en-US" dirty="0" smtClean="0"/>
              <a:t>, we can see </a:t>
            </a:r>
            <a:r>
              <a:rPr lang="en-US" i="1" dirty="0" smtClean="0">
                <a:solidFill>
                  <a:srgbClr val="FF0000"/>
                </a:solidFill>
              </a:rPr>
              <a:t>blocking artifacts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492" y="2535345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3692" y="2535345"/>
            <a:ext cx="3657600" cy="28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03740" y="5488560"/>
            <a:ext cx="28967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160x120 shadow 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29190" y="5500702"/>
            <a:ext cx="30204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1280x960 shadow map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6952694" y="3887790"/>
            <a:ext cx="3252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http://bytechunk.net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59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262"/>
            <a:ext cx="8329642" cy="5257800"/>
          </a:xfrm>
        </p:spPr>
        <p:txBody>
          <a:bodyPr/>
          <a:lstStyle/>
          <a:p>
            <a:r>
              <a:rPr lang="en-US" dirty="0" smtClean="0"/>
              <a:t>If an object falls </a:t>
            </a:r>
            <a:r>
              <a:rPr lang="en-US" dirty="0" smtClean="0">
                <a:solidFill>
                  <a:srgbClr val="FF0000"/>
                </a:solidFill>
              </a:rPr>
              <a:t>outside</a:t>
            </a:r>
            <a:r>
              <a:rPr lang="en-US" dirty="0" smtClean="0"/>
              <a:t> the viewing frustum of the light, we can see artifacts with a naïve </a:t>
            </a:r>
            <a:r>
              <a:rPr lang="en-US" sz="2300" dirty="0" smtClean="0"/>
              <a:t>implementation: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how to fix these, read more at: </a:t>
            </a:r>
          </a:p>
          <a:p>
            <a:pPr lvl="1"/>
            <a:r>
              <a:rPr lang="en-US" dirty="0" smtClean="0"/>
              <a:t>http://bytechunk.net/shadowmapping/index.php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2865" y="2130075"/>
            <a:ext cx="3889156" cy="305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Shadow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 map can be filtered in various ways to create soft shadows: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0545" y="2280777"/>
            <a:ext cx="7315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18871" y="5481177"/>
            <a:ext cx="38052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http://www.gamedev.net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288006"/>
            <a:ext cx="7772400" cy="4951412"/>
          </a:xfrm>
        </p:spPr>
        <p:txBody>
          <a:bodyPr/>
          <a:lstStyle/>
          <a:p>
            <a:r>
              <a:rPr lang="en-US" dirty="0" smtClean="0"/>
              <a:t>Most games use shadow mapping.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0268" y="1876444"/>
            <a:ext cx="521637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67244" y="5774312"/>
            <a:ext cx="819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371616"/>
            <a:ext cx="8229600" cy="4343400"/>
          </a:xfrm>
        </p:spPr>
        <p:txBody>
          <a:bodyPr/>
          <a:lstStyle/>
          <a:p>
            <a:r>
              <a:rPr lang="en-US" dirty="0" smtClean="0"/>
              <a:t>Shadows give important cues about </a:t>
            </a:r>
            <a:r>
              <a:rPr lang="en-US" i="1" dirty="0" smtClean="0">
                <a:solidFill>
                  <a:srgbClr val="0000FF"/>
                </a:solidFill>
              </a:rPr>
              <a:t>light positions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254575" y="5256053"/>
            <a:ext cx="2557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i="1" dirty="0" smtClean="0"/>
              <a:t>wikipedia.com</a:t>
            </a:r>
            <a:endParaRPr lang="en-US" i="1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1090" y="2143116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90" y="2143116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35108"/>
            <a:ext cx="7772400" cy="4879974"/>
          </a:xfrm>
        </p:spPr>
        <p:txBody>
          <a:bodyPr/>
          <a:lstStyle/>
          <a:p>
            <a:r>
              <a:rPr lang="en-US" dirty="0" smtClean="0"/>
              <a:t>Riddick 2: Assault on Dark Athena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988" y="1999108"/>
            <a:ext cx="7503226" cy="361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69560" y="5656708"/>
            <a:ext cx="33432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http://uk.ps3.ign.com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Dragon 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928802"/>
            <a:ext cx="690879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71736" y="5799584"/>
            <a:ext cx="42434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https://graphics.stanford.edu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Using 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268412"/>
            <a:ext cx="7772400" cy="5018107"/>
          </a:xfrm>
        </p:spPr>
        <p:txBody>
          <a:bodyPr/>
          <a:lstStyle/>
          <a:p>
            <a:r>
              <a:rPr lang="en-US" dirty="0" smtClean="0"/>
              <a:t>Assassin’s Creed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2" y="1772193"/>
            <a:ext cx="7315200" cy="412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88151" y="5916336"/>
            <a:ext cx="3000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http://kotaku.com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13" name="Content Placeholder 112"/>
          <p:cNvSpPr>
            <a:spLocks noGrp="1"/>
          </p:cNvSpPr>
          <p:nvPr>
            <p:ph idx="1"/>
          </p:nvPr>
        </p:nvSpPr>
        <p:spPr>
          <a:xfrm>
            <a:off x="457200" y="1304103"/>
            <a:ext cx="8229600" cy="4343400"/>
          </a:xfrm>
        </p:spPr>
        <p:txBody>
          <a:bodyPr/>
          <a:lstStyle/>
          <a:p>
            <a:r>
              <a:rPr lang="en-US" dirty="0" smtClean="0"/>
              <a:t>Shadows also give cues about </a:t>
            </a:r>
            <a:r>
              <a:rPr lang="en-US" i="1" dirty="0" smtClean="0">
                <a:solidFill>
                  <a:srgbClr val="0000FF"/>
                </a:solidFill>
              </a:rPr>
              <a:t>object positions</a:t>
            </a:r>
            <a:endParaRPr lang="en-US" i="1" dirty="0">
              <a:solidFill>
                <a:srgbClr val="0000FF"/>
              </a:solidFill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6738" y="1798317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 </a:t>
            </a:r>
            <a:r>
              <a:rPr lang="en-US" i="1" dirty="0" smtClean="0">
                <a:solidFill>
                  <a:srgbClr val="990000"/>
                </a:solidFill>
              </a:rPr>
              <a:t>does not </a:t>
            </a:r>
            <a:r>
              <a:rPr lang="en-US" dirty="0" smtClean="0"/>
              <a:t>have built-in support for shadows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261349"/>
            <a:ext cx="6781800" cy="35251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46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658" y="1253608"/>
            <a:ext cx="8534400" cy="4953000"/>
          </a:xfrm>
        </p:spPr>
        <p:txBody>
          <a:bodyPr/>
          <a:lstStyle/>
          <a:p>
            <a:r>
              <a:rPr lang="en-US" dirty="0" smtClean="0"/>
              <a:t>Compare this to a </a:t>
            </a:r>
            <a:r>
              <a:rPr lang="en-US" i="1" dirty="0" smtClean="0">
                <a:solidFill>
                  <a:srgbClr val="0000FF"/>
                </a:solidFill>
              </a:rPr>
              <a:t>ray traced image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 that it is natural to get </a:t>
            </a:r>
            <a:r>
              <a:rPr lang="en-US" dirty="0" smtClean="0">
                <a:solidFill>
                  <a:srgbClr val="990000"/>
                </a:solidFill>
              </a:rPr>
              <a:t>shadows</a:t>
            </a:r>
            <a:r>
              <a:rPr lang="en-US" dirty="0" smtClean="0"/>
              <a:t> </a:t>
            </a:r>
            <a:r>
              <a:rPr lang="en-US" i="1" dirty="0" smtClean="0"/>
              <a:t>via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Ray Tracing</a:t>
            </a:r>
          </a:p>
          <a:p>
            <a:pPr lvl="1"/>
            <a:r>
              <a:rPr lang="en-US" sz="1900" dirty="0" smtClean="0"/>
              <a:t>Here we address the forward rendering pipeline, which is the opposite.</a:t>
            </a:r>
            <a:endParaRPr lang="en-US" sz="1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48" y="1873007"/>
            <a:ext cx="6781800" cy="3390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57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340254"/>
            <a:ext cx="7772400" cy="480339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OpenGL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does not</a:t>
            </a:r>
            <a:r>
              <a:rPr lang="en-US" dirty="0" smtClean="0"/>
              <a:t> natively support generating shadows (</a:t>
            </a:r>
            <a:r>
              <a:rPr lang="en-US" dirty="0" smtClean="0">
                <a:solidFill>
                  <a:srgbClr val="0000FF"/>
                </a:solidFill>
              </a:rPr>
              <a:t>neither</a:t>
            </a:r>
            <a:r>
              <a:rPr lang="en-US" dirty="0" smtClean="0"/>
              <a:t> does </a:t>
            </a:r>
            <a:r>
              <a:rPr lang="en-US" dirty="0" smtClean="0">
                <a:solidFill>
                  <a:srgbClr val="990000"/>
                </a:solidFill>
              </a:rPr>
              <a:t>Direct3D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That is, it </a:t>
            </a:r>
            <a:r>
              <a:rPr lang="en-US" dirty="0" smtClean="0">
                <a:solidFill>
                  <a:srgbClr val="990000"/>
                </a:solidFill>
              </a:rPr>
              <a:t>does not</a:t>
            </a:r>
            <a:r>
              <a:rPr lang="en-US" dirty="0" smtClean="0"/>
              <a:t> have a function like </a:t>
            </a:r>
            <a:r>
              <a:rPr lang="en-US" dirty="0" err="1" smtClean="0"/>
              <a:t>glMakeShadow</a:t>
            </a:r>
            <a:r>
              <a:rPr lang="en-US" dirty="0" smtClean="0"/>
              <a:t>()!</a:t>
            </a:r>
          </a:p>
          <a:p>
            <a:endParaRPr lang="en-US" dirty="0" smtClean="0"/>
          </a:p>
          <a:p>
            <a:r>
              <a:rPr lang="en-US" dirty="0" smtClean="0"/>
              <a:t>But, several shadowing algorithms can easily be implemented using features of OpenGL (or Direct3D)</a:t>
            </a:r>
          </a:p>
          <a:p>
            <a:pPr lvl="1"/>
            <a:r>
              <a:rPr lang="en-US" dirty="0" smtClean="0"/>
              <a:t>Stencil buffer</a:t>
            </a:r>
          </a:p>
          <a:p>
            <a:pPr lvl="1"/>
            <a:r>
              <a:rPr lang="en-US" dirty="0" smtClean="0"/>
              <a:t>Depth buffer</a:t>
            </a:r>
          </a:p>
          <a:p>
            <a:pPr lvl="1"/>
            <a:r>
              <a:rPr lang="en-US" dirty="0" smtClean="0"/>
              <a:t>Render to texture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/>
          <a:lstStyle/>
          <a:p>
            <a:fld id="{30D85F22-8D96-4CC0-8AEC-D5DD4505838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00"/>
      </a:dk2>
      <a:lt2>
        <a:srgbClr val="CCECFF"/>
      </a:lt2>
      <a:accent1>
        <a:srgbClr val="6699FF"/>
      </a:accent1>
      <a:accent2>
        <a:srgbClr val="66CCFF"/>
      </a:accent2>
      <a:accent3>
        <a:srgbClr val="FFFFFF"/>
      </a:accent3>
      <a:accent4>
        <a:srgbClr val="000000"/>
      </a:accent4>
      <a:accent5>
        <a:srgbClr val="B8CAFF"/>
      </a:accent5>
      <a:accent6>
        <a:srgbClr val="5CB9E7"/>
      </a:accent6>
      <a:hlink>
        <a:srgbClr val="CC99FF"/>
      </a:hlink>
      <a:folHlink>
        <a:srgbClr val="00CCCC"/>
      </a:folHlink>
    </a:clrScheme>
    <a:fontScheme name="Soaring">
      <a:majorFont>
        <a:latin typeface="Comic Sans MS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D:\ProgramFiles2000\Microsoft Office\Templates\Presentation Designs\Soaring.pot</Template>
  <TotalTime>50971</TotalTime>
  <Words>1997</Words>
  <Application>Microsoft Office PowerPoint</Application>
  <PresentationFormat>如螢幕大小 (4:3)</PresentationFormat>
  <Paragraphs>400</Paragraphs>
  <Slides>52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3" baseType="lpstr">
      <vt:lpstr>Soaring</vt:lpstr>
      <vt:lpstr>COMP 3069 Computer Graphics</vt:lpstr>
      <vt:lpstr>Recap: Animated Texture</vt:lpstr>
      <vt:lpstr>Today’s Topics</vt:lpstr>
      <vt:lpstr>Shadows</vt:lpstr>
      <vt:lpstr>Shadows</vt:lpstr>
      <vt:lpstr>Shadows</vt:lpstr>
      <vt:lpstr>Shadows in OpenGL</vt:lpstr>
      <vt:lpstr>Shadows in OpenGL</vt:lpstr>
      <vt:lpstr>Shadows in OpenGL</vt:lpstr>
      <vt:lpstr>Generating Shadows</vt:lpstr>
      <vt:lpstr>Shadow Volumes</vt:lpstr>
      <vt:lpstr>Shadow Volumes</vt:lpstr>
      <vt:lpstr>Contour Edges</vt:lpstr>
      <vt:lpstr>Contour Edges</vt:lpstr>
      <vt:lpstr>Extruding Contour Edges</vt:lpstr>
      <vt:lpstr>Extruding Contour Edges</vt:lpstr>
      <vt:lpstr>Extruding Contour Edges</vt:lpstr>
      <vt:lpstr>Extruding Contour Edges</vt:lpstr>
      <vt:lpstr>Rendering Shadows</vt:lpstr>
      <vt:lpstr>Rendering Shadows</vt:lpstr>
      <vt:lpstr>Rendering Shadows</vt:lpstr>
      <vt:lpstr>How does Shadow Volumes work? </vt:lpstr>
      <vt:lpstr>How does Shadow Volumes work? </vt:lpstr>
      <vt:lpstr>Shadow Volume Algorithm</vt:lpstr>
      <vt:lpstr>Shadow Volume Algorithm</vt:lpstr>
      <vt:lpstr>Shadow Volume Algorithm</vt:lpstr>
      <vt:lpstr>Shadow Volume Algorithm</vt:lpstr>
      <vt:lpstr>Shadow Volume Algorithm</vt:lpstr>
      <vt:lpstr>Shadow Volume Algorithm</vt:lpstr>
      <vt:lpstr>Shadow Volume Algorithm</vt:lpstr>
      <vt:lpstr>Used Applications</vt:lpstr>
      <vt:lpstr>Pros and Cons</vt:lpstr>
      <vt:lpstr>Pros and Cons</vt:lpstr>
      <vt:lpstr>Pros and Cons</vt:lpstr>
      <vt:lpstr>Extensions and Questions</vt:lpstr>
      <vt:lpstr>Eg. Multiple Light Sources</vt:lpstr>
      <vt:lpstr>Shadow Mapping</vt:lpstr>
      <vt:lpstr>Shadow Mapping</vt:lpstr>
      <vt:lpstr>Part I: Rendering from the Light Source</vt:lpstr>
      <vt:lpstr>Part II: Extracting the Depth Map</vt:lpstr>
      <vt:lpstr>Part II: Extracting the Depth Map</vt:lpstr>
      <vt:lpstr>Projective Texturing</vt:lpstr>
      <vt:lpstr>Projective Texturing</vt:lpstr>
      <vt:lpstr>Shadow Mapping</vt:lpstr>
      <vt:lpstr>Importance of Shadow Map Resolution</vt:lpstr>
      <vt:lpstr>Importance of Shadow Map Resolution</vt:lpstr>
      <vt:lpstr>Projection Artifacts</vt:lpstr>
      <vt:lpstr>Improving the Shadow Quality</vt:lpstr>
      <vt:lpstr>Applications Using Shadow Maps</vt:lpstr>
      <vt:lpstr>Applications Using Shadow Maps</vt:lpstr>
      <vt:lpstr>Applications Using Shadow Maps</vt:lpstr>
      <vt:lpstr>Applications Using Shadow Maps</vt:lpstr>
    </vt:vector>
  </TitlesOfParts>
  <Company>Prentice-Hall Publishing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subject>Basic Concepts</dc:subject>
  <dc:creator>Kip Irvine</dc:creator>
  <cp:lastModifiedBy>Ben-PC</cp:lastModifiedBy>
  <cp:revision>1322</cp:revision>
  <cp:lastPrinted>1601-01-01T00:00:00Z</cp:lastPrinted>
  <dcterms:created xsi:type="dcterms:W3CDTF">2002-05-30T02:31:33Z</dcterms:created>
  <dcterms:modified xsi:type="dcterms:W3CDTF">2018-12-03T10:08:40Z</dcterms:modified>
</cp:coreProperties>
</file>